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262" r:id="rId3"/>
    <p:sldId id="263" r:id="rId4"/>
    <p:sldId id="264" r:id="rId5"/>
    <p:sldId id="320" r:id="rId6"/>
    <p:sldId id="331" r:id="rId7"/>
    <p:sldId id="282" r:id="rId8"/>
    <p:sldId id="343" r:id="rId9"/>
    <p:sldId id="267" r:id="rId10"/>
    <p:sldId id="333" r:id="rId11"/>
    <p:sldId id="344" r:id="rId12"/>
    <p:sldId id="268" r:id="rId13"/>
    <p:sldId id="269" r:id="rId14"/>
    <p:sldId id="339" r:id="rId15"/>
    <p:sldId id="270" r:id="rId16"/>
    <p:sldId id="271" r:id="rId17"/>
    <p:sldId id="334" r:id="rId18"/>
    <p:sldId id="340" r:id="rId19"/>
    <p:sldId id="323" r:id="rId20"/>
    <p:sldId id="325" r:id="rId21"/>
    <p:sldId id="274" r:id="rId22"/>
    <p:sldId id="347" r:id="rId23"/>
    <p:sldId id="275" r:id="rId24"/>
    <p:sldId id="329" r:id="rId25"/>
    <p:sldId id="277" r:id="rId26"/>
    <p:sldId id="342" r:id="rId27"/>
    <p:sldId id="348" r:id="rId28"/>
    <p:sldId id="346" r:id="rId29"/>
    <p:sldId id="281" r:id="rId30"/>
    <p:sldId id="319" r:id="rId31"/>
    <p:sldId id="31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2A9028"/>
    <a:srgbClr val="FF3399"/>
    <a:srgbClr val="FFCCFF"/>
    <a:srgbClr val="DCFAFA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98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2909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572314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5183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541980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890494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443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49589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quizlet.com/join/ZRwGaVKgR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microsoft.com/office/2007/relationships/hdphoto" Target="../media/hdphoto8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microsoft.com/office/2007/relationships/hdphoto" Target="../media/hdphoto8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microsoft.com/office/2007/relationships/hdphoto" Target="../media/hdphoto9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microsoft.com/office/2007/relationships/hdphoto" Target="../media/hdphoto10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emf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European_Union_energy_label" TargetMode="External"/><Relationship Id="rId3" Type="http://schemas.openxmlformats.org/officeDocument/2006/relationships/hyperlink" Target="https://cliparts.zone/loner-cliparts" TargetMode="External"/><Relationship Id="rId7" Type="http://schemas.openxmlformats.org/officeDocument/2006/relationships/hyperlink" Target="https://www.ftc.gov/news-events/press-releases/2012/02/ftc-seeks-public-input-proposed-changes-appliance-labeling-rule" TargetMode="External"/><Relationship Id="rId2" Type="http://schemas.openxmlformats.org/officeDocument/2006/relationships/hyperlink" Target="http://clipart-library.com/teacher-speaking-cliparts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clipart-library.com/writing-book-cliparts.html" TargetMode="External"/><Relationship Id="rId5" Type="http://schemas.openxmlformats.org/officeDocument/2006/relationships/hyperlink" Target="https://yespress.info/new-cliparts/school-projects-on-saving-electricity-clipart.htm" TargetMode="External"/><Relationship Id="rId4" Type="http://schemas.openxmlformats.org/officeDocument/2006/relationships/hyperlink" Target="https://www.clipart.email/clipart/ac-fan-clipart-282768.html" TargetMode="External"/><Relationship Id="rId9" Type="http://schemas.openxmlformats.org/officeDocument/2006/relationships/hyperlink" Target="https://www.uihere.com/free-cliparts/question-mark-emoticon-clip-art-silly-question-cliparts-142970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0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264071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dirty="0"/>
              <a:t> </a:t>
            </a: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ko-KR" altLang="en-US" dirty="0"/>
            </a:br>
            <a:r>
              <a:rPr lang="en-US" altLang="ko-KR" dirty="0"/>
              <a:t>6-1 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F3259F5-6A4F-4099-9DBE-CEEB60F87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8C35CE-FCF1-4C77-9EE4-11141605B128}"/>
              </a:ext>
            </a:extLst>
          </p:cNvPr>
          <p:cNvGrpSpPr/>
          <p:nvPr/>
        </p:nvGrpSpPr>
        <p:grpSpPr>
          <a:xfrm>
            <a:off x="8475405" y="3974294"/>
            <a:ext cx="2777613" cy="2731306"/>
            <a:chOff x="9022080" y="1279773"/>
            <a:chExt cx="3627120" cy="332615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F47737-301F-4DE1-A9EC-7762E503DAF0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2BF1A6-0B59-4797-AF0A-9D2B58000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7120826" y="5132341"/>
            <a:ext cx="4826748" cy="8865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4E34D4-4344-4719-9AB7-656F63F7D9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68" t="11523" r="11916" b="33037"/>
          <a:stretch/>
        </p:blipFill>
        <p:spPr>
          <a:xfrm>
            <a:off x="0" y="-7620"/>
            <a:ext cx="12192950" cy="497586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D1D298A-FB44-4A0B-8F38-903B039BE335}"/>
              </a:ext>
            </a:extLst>
          </p:cNvPr>
          <p:cNvCxnSpPr>
            <a:cxnSpLocks/>
          </p:cNvCxnSpPr>
          <p:nvPr/>
        </p:nvCxnSpPr>
        <p:spPr>
          <a:xfrm>
            <a:off x="8331200" y="1349031"/>
            <a:ext cx="33629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B16BA5A-AB1C-457A-8E03-3E56471C498D}"/>
              </a:ext>
            </a:extLst>
          </p:cNvPr>
          <p:cNvCxnSpPr>
            <a:cxnSpLocks/>
          </p:cNvCxnSpPr>
          <p:nvPr/>
        </p:nvCxnSpPr>
        <p:spPr>
          <a:xfrm>
            <a:off x="3413760" y="4874551"/>
            <a:ext cx="2590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9DC542B-7786-4D8F-A813-1933E5869D43}"/>
              </a:ext>
            </a:extLst>
          </p:cNvPr>
          <p:cNvCxnSpPr>
            <a:cxnSpLocks/>
          </p:cNvCxnSpPr>
          <p:nvPr/>
        </p:nvCxnSpPr>
        <p:spPr>
          <a:xfrm>
            <a:off x="5811520" y="2690151"/>
            <a:ext cx="14630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03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7034049" y="5029327"/>
            <a:ext cx="4826748" cy="8865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709FF2-A101-4DAA-B16B-C2AF0EBA93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86" t="30959" r="16811" b="32566"/>
          <a:stretch/>
        </p:blipFill>
        <p:spPr>
          <a:xfrm>
            <a:off x="0" y="0"/>
            <a:ext cx="12192000" cy="3584015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D1D298A-FB44-4A0B-8F38-903B039BE335}"/>
              </a:ext>
            </a:extLst>
          </p:cNvPr>
          <p:cNvCxnSpPr>
            <a:cxnSpLocks/>
          </p:cNvCxnSpPr>
          <p:nvPr/>
        </p:nvCxnSpPr>
        <p:spPr>
          <a:xfrm>
            <a:off x="3541987" y="2640052"/>
            <a:ext cx="38152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0D82391-52A0-4F4A-9653-A8BCEFA6B37C}"/>
              </a:ext>
            </a:extLst>
          </p:cNvPr>
          <p:cNvCxnSpPr>
            <a:cxnSpLocks/>
          </p:cNvCxnSpPr>
          <p:nvPr/>
        </p:nvCxnSpPr>
        <p:spPr>
          <a:xfrm flipV="1">
            <a:off x="5186856" y="1888562"/>
            <a:ext cx="3946634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40AAA10-B92D-4729-843A-4EB7D5398B6A}"/>
              </a:ext>
            </a:extLst>
          </p:cNvPr>
          <p:cNvCxnSpPr>
            <a:cxnSpLocks/>
          </p:cNvCxnSpPr>
          <p:nvPr/>
        </p:nvCxnSpPr>
        <p:spPr>
          <a:xfrm>
            <a:off x="4801827" y="3386812"/>
            <a:ext cx="150753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62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538621" y="130462"/>
            <a:ext cx="778135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니만큼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느니만큼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-1" y="4894681"/>
            <a:ext cx="12192001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에너지 자원이 무한하지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않으니만큼</a:t>
            </a:r>
            <a:r>
              <a:rPr lang="ko-KR" altLang="en-US" sz="3600" b="1" dirty="0">
                <a:latin typeface="+mn-ea"/>
              </a:rPr>
              <a:t> 모두 노력해야죠</a:t>
            </a:r>
            <a:r>
              <a:rPr lang="en-US" altLang="ko-KR" sz="3600" b="1" dirty="0">
                <a:latin typeface="+mn-ea"/>
              </a:rPr>
              <a:t>.</a:t>
            </a:r>
            <a:endParaRPr lang="en-US" sz="32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538621" y="2160352"/>
            <a:ext cx="807003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조쉬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에너지를 아껴 써야 돼요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538621" y="984568"/>
            <a:ext cx="843434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자원 고갈 문제에 대응하기 위해 우리가 할 수 있는 일은 뭐가 있을까요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7A37CA-55DB-4100-A237-0C321338FF3A}"/>
              </a:ext>
            </a:extLst>
          </p:cNvPr>
          <p:cNvSpPr txBox="1"/>
          <p:nvPr/>
        </p:nvSpPr>
        <p:spPr>
          <a:xfrm>
            <a:off x="538621" y="2795268"/>
            <a:ext cx="843434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네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자원 고갈 문제가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심각하니만큼</a:t>
            </a:r>
            <a:r>
              <a:rPr lang="ko-KR" altLang="en-US" sz="3000" dirty="0">
                <a:latin typeface="+mn-ea"/>
              </a:rPr>
              <a:t> 모든 사람들이 에너지 절약을 실천해야 해요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E8FAAA-C871-4359-8B7B-ADEE0D9B9813}"/>
              </a:ext>
            </a:extLst>
          </p:cNvPr>
          <p:cNvGrpSpPr/>
          <p:nvPr/>
        </p:nvGrpSpPr>
        <p:grpSpPr>
          <a:xfrm>
            <a:off x="9147280" y="882141"/>
            <a:ext cx="2773831" cy="3151072"/>
            <a:chOff x="8740143" y="21739"/>
            <a:chExt cx="2773831" cy="3151072"/>
          </a:xfrm>
        </p:grpSpPr>
        <p:pic>
          <p:nvPicPr>
            <p:cNvPr id="13" name="Picture 2" descr="Free Teacher Speaking Cliparts, Download Free Clip Art, Free Clip ...">
              <a:extLst>
                <a:ext uri="{FF2B5EF4-FFF2-40B4-BE49-F238E27FC236}">
                  <a16:creationId xmlns:a16="http://schemas.microsoft.com/office/drawing/2014/main" id="{7D6839B9-218A-4C4D-A363-8661E670A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0143" y="21739"/>
              <a:ext cx="2773831" cy="3151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9A98D3-F823-4B59-8EB9-B7233F935A35}"/>
                </a:ext>
              </a:extLst>
            </p:cNvPr>
            <p:cNvSpPr txBox="1"/>
            <p:nvPr/>
          </p:nvSpPr>
          <p:spPr>
            <a:xfrm rot="4222828">
              <a:off x="9981076" y="1415440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96786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acknowledge a fact and indicate that it is the basis. It is </a:t>
            </a:r>
          </a:p>
          <a:p>
            <a:r>
              <a:rPr lang="en-US" sz="2400" dirty="0"/>
              <a:t>  attached to a verb or adjective.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181661" y="2326988"/>
            <a:ext cx="122077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에너지 문제가 </a:t>
            </a:r>
            <a:r>
              <a:rPr lang="ko-KR" altLang="en-US" sz="3000" b="1" dirty="0">
                <a:solidFill>
                  <a:srgbClr val="FF0000"/>
                </a:solidFill>
              </a:rPr>
              <a:t>심각하니만큼</a:t>
            </a:r>
            <a:r>
              <a:rPr lang="ko-KR" altLang="en-US" sz="3000" dirty="0"/>
              <a:t> 모든 사람들이 에너지 절약을 위해 노력해야 한다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213193" y="3514170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무더위로 에어컨 사용이 갑작스럽게 </a:t>
            </a:r>
            <a:r>
              <a:rPr lang="ko-KR" altLang="en-US" sz="3000" b="1" dirty="0">
                <a:solidFill>
                  <a:srgbClr val="FF0000"/>
                </a:solidFill>
              </a:rPr>
              <a:t>늘어나느니만큼</a:t>
            </a:r>
            <a:r>
              <a:rPr lang="ko-KR" altLang="en-US" sz="3000" dirty="0"/>
              <a:t> 전기 사용에 문제가 생길 수 있다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213193" y="4672022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신재생 에너지 산업이 빠르게 </a:t>
            </a:r>
            <a:r>
              <a:rPr lang="ko-KR" altLang="en-US" sz="3000" b="1" dirty="0">
                <a:solidFill>
                  <a:srgbClr val="FF0000"/>
                </a:solidFill>
              </a:rPr>
              <a:t>발전하느니만큼</a:t>
            </a:r>
            <a:r>
              <a:rPr lang="ko-KR" altLang="en-US" sz="3000" dirty="0"/>
              <a:t> 관련된 직업들이 인기를 끌 것이다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245600" y="0"/>
            <a:ext cx="3034337" cy="117935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111765" y="5677470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35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8F3D377-959F-4B55-9745-8946A66764B3}"/>
              </a:ext>
            </a:extLst>
          </p:cNvPr>
          <p:cNvSpPr/>
          <p:nvPr/>
        </p:nvSpPr>
        <p:spPr>
          <a:xfrm>
            <a:off x="608512" y="173267"/>
            <a:ext cx="778135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니만큼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느니만큼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AAE0DBA4-64D4-4500-813B-9CA74B090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3B7A479-7285-4DE0-99AE-79C78463CDF2}"/>
              </a:ext>
            </a:extLst>
          </p:cNvPr>
          <p:cNvSpPr/>
          <p:nvPr/>
        </p:nvSpPr>
        <p:spPr>
          <a:xfrm>
            <a:off x="603158" y="225151"/>
            <a:ext cx="1098940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니만큼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느니만큼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800" dirty="0">
                <a:latin typeface="+mn-ea"/>
              </a:rPr>
              <a:t>Conjugation Rules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CE4759E1-FF6A-4361-BC7F-D54FB769C5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25505"/>
              </p:ext>
            </p:extLst>
          </p:nvPr>
        </p:nvGraphicFramePr>
        <p:xfrm>
          <a:off x="0" y="1112520"/>
          <a:ext cx="12192000" cy="4466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760">
                  <a:extLst>
                    <a:ext uri="{9D8B030D-6E8A-4147-A177-3AD203B41FA5}">
                      <a16:colId xmlns:a16="http://schemas.microsoft.com/office/drawing/2014/main" val="3223865110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55786803"/>
                    </a:ext>
                  </a:extLst>
                </a:gridCol>
                <a:gridCol w="2204720">
                  <a:extLst>
                    <a:ext uri="{9D8B030D-6E8A-4147-A177-3AD203B41FA5}">
                      <a16:colId xmlns:a16="http://schemas.microsoft.com/office/drawing/2014/main" val="2171594464"/>
                    </a:ext>
                  </a:extLst>
                </a:gridCol>
                <a:gridCol w="4378960">
                  <a:extLst>
                    <a:ext uri="{9D8B030D-6E8A-4147-A177-3AD203B41FA5}">
                      <a16:colId xmlns:a16="http://schemas.microsoft.com/office/drawing/2014/main" val="2362557444"/>
                    </a:ext>
                  </a:extLst>
                </a:gridCol>
                <a:gridCol w="2936240">
                  <a:extLst>
                    <a:ext uri="{9D8B030D-6E8A-4147-A177-3AD203B41FA5}">
                      <a16:colId xmlns:a16="http://schemas.microsoft.com/office/drawing/2014/main" val="1566497184"/>
                    </a:ext>
                  </a:extLst>
                </a:gridCol>
              </a:tblGrid>
              <a:tr h="839293">
                <a:tc rowSpan="2"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1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동사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받침 </a:t>
                      </a:r>
                      <a:r>
                        <a:rPr lang="en-US" altLang="ko-KR" sz="2600" dirty="0"/>
                        <a:t>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600" dirty="0"/>
                        <a:t>받침 </a:t>
                      </a:r>
                      <a:r>
                        <a:rPr lang="en-US" altLang="ko-KR" sz="26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+ -</a:t>
                      </a:r>
                      <a:r>
                        <a:rPr lang="ko-KR" altLang="en-US" sz="2600" dirty="0"/>
                        <a:t>느니만큼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/>
                        <a:t>가느니만큼</a:t>
                      </a:r>
                      <a:endParaRPr lang="en-US" altLang="ko-KR" sz="2600" dirty="0"/>
                    </a:p>
                    <a:p>
                      <a:pPr algn="l"/>
                      <a:r>
                        <a:rPr lang="ko-KR" altLang="en-US" sz="2600" dirty="0"/>
                        <a:t>먹느니만큼</a:t>
                      </a:r>
                      <a:endParaRPr lang="en-US" sz="2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1846430"/>
                  </a:ext>
                </a:extLst>
              </a:tr>
              <a:tr h="883920"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ㄹ 받침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+ -</a:t>
                      </a:r>
                      <a:r>
                        <a:rPr lang="ko-KR" altLang="en-US" sz="2600" dirty="0"/>
                        <a:t>느니만큼</a:t>
                      </a:r>
                      <a:endParaRPr lang="en-US" altLang="ko-KR" sz="2600" dirty="0"/>
                    </a:p>
                    <a:p>
                      <a:pPr algn="l"/>
                      <a:r>
                        <a:rPr lang="en-US" sz="2600" dirty="0"/>
                        <a:t>(verb stem </a:t>
                      </a:r>
                      <a:r>
                        <a:rPr lang="ko-KR" altLang="en-US" sz="2600" dirty="0"/>
                        <a:t>ㄹ </a:t>
                      </a:r>
                      <a:r>
                        <a:rPr lang="en-US" altLang="ko-KR" sz="2600" dirty="0"/>
                        <a:t>dropping)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/>
                        <a:t>사느니만큼</a:t>
                      </a:r>
                      <a:endParaRPr lang="en-US" sz="2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84784"/>
                  </a:ext>
                </a:extLst>
              </a:tr>
              <a:tr h="639452">
                <a:tc rowSpan="2"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2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형용사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받침 </a:t>
                      </a:r>
                      <a:r>
                        <a:rPr lang="en-US" altLang="ko-KR" sz="2600" dirty="0"/>
                        <a:t>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+ -</a:t>
                      </a:r>
                      <a:r>
                        <a:rPr lang="ko-KR" altLang="en-US" sz="2600" dirty="0"/>
                        <a:t>으니만큼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/>
                        <a:t>작으니만큼</a:t>
                      </a:r>
                      <a:endParaRPr lang="en-US" sz="2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1369003"/>
                  </a:ext>
                </a:extLst>
              </a:tr>
              <a:tr h="6864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600" dirty="0"/>
                        <a:t>받침 </a:t>
                      </a:r>
                      <a:r>
                        <a:rPr lang="en-US" altLang="ko-KR" sz="2600" dirty="0"/>
                        <a:t>X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+ -</a:t>
                      </a:r>
                      <a:r>
                        <a:rPr lang="ko-KR" altLang="en-US" sz="2600" dirty="0"/>
                        <a:t>니만큼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/>
                        <a:t>비싸니만큼</a:t>
                      </a:r>
                      <a:endParaRPr lang="en-US" sz="2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2901540"/>
                  </a:ext>
                </a:extLst>
              </a:tr>
              <a:tr h="686428">
                <a:tc rowSpan="2">
                  <a:txBody>
                    <a:bodyPr/>
                    <a:lstStyle/>
                    <a:p>
                      <a:pPr algn="ctr"/>
                      <a:r>
                        <a:rPr lang="en-US" sz="2600" dirty="0"/>
                        <a:t>3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명사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600" dirty="0"/>
                        <a:t>받침 </a:t>
                      </a:r>
                      <a:r>
                        <a:rPr lang="en-US" altLang="ko-KR" sz="2600" dirty="0"/>
                        <a:t>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+ -</a:t>
                      </a:r>
                      <a:r>
                        <a:rPr lang="ko-KR" altLang="en-US" sz="2600" dirty="0"/>
                        <a:t>이니만큼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/>
                        <a:t>학생이니만큼</a:t>
                      </a:r>
                      <a:endParaRPr lang="en-US" sz="2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5153730"/>
                  </a:ext>
                </a:extLst>
              </a:tr>
              <a:tr h="686428">
                <a:tc vMerge="1">
                  <a:txBody>
                    <a:bodyPr/>
                    <a:lstStyle/>
                    <a:p>
                      <a:pPr algn="ctr"/>
                      <a:endParaRPr lang="en-US" sz="26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2600" dirty="0"/>
                        <a:t>받침 </a:t>
                      </a:r>
                      <a:r>
                        <a:rPr lang="en-US" altLang="ko-KR" sz="2600" dirty="0"/>
                        <a:t>X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dirty="0"/>
                        <a:t>+ -</a:t>
                      </a:r>
                      <a:r>
                        <a:rPr lang="ko-KR" altLang="en-US" sz="2600" dirty="0"/>
                        <a:t>니만큼</a:t>
                      </a:r>
                      <a:endParaRPr lang="en-US" sz="2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600" dirty="0"/>
                        <a:t>아기니만큼</a:t>
                      </a:r>
                      <a:endParaRPr lang="en-US" sz="2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96043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2485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4433455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</a:t>
            </a:r>
            <a:r>
              <a:rPr lang="ko-KR" altLang="en-US" sz="3200" dirty="0">
                <a:latin typeface="+mn-ea"/>
              </a:rPr>
              <a:t>조차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-1" y="4965571"/>
            <a:ext cx="12192000" cy="991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엄마 없는 세상은 </a:t>
            </a:r>
            <a:r>
              <a:rPr lang="ko-KR" altLang="en-US" sz="5400" b="1" dirty="0">
                <a:solidFill>
                  <a:srgbClr val="FF0000"/>
                </a:solidFill>
                <a:latin typeface="+mn-ea"/>
              </a:rPr>
              <a:t>생각조차</a:t>
            </a:r>
            <a:r>
              <a:rPr lang="ko-KR" altLang="en-US" sz="3600" b="1" dirty="0">
                <a:latin typeface="+mn-ea"/>
              </a:rPr>
              <a:t> 할 수 없어요</a:t>
            </a:r>
            <a:r>
              <a:rPr lang="en-US" altLang="ko-KR" sz="3600" b="1" dirty="0">
                <a:latin typeface="+mn-ea"/>
              </a:rPr>
              <a:t>.</a:t>
            </a:r>
            <a:endParaRPr lang="en-US" altLang="ko-KR" sz="40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3805852" y="1216579"/>
            <a:ext cx="8386147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이 학생은 엄마가 갑자기 돌아가셨어요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그래서 슬퍼하고 있어요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친한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친구들조차</a:t>
            </a:r>
            <a:r>
              <a:rPr lang="ko-KR" altLang="en-US" sz="3000" dirty="0">
                <a:latin typeface="+mn-ea"/>
              </a:rPr>
              <a:t> 지금은 만나고 싶지 않아요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u="sng" dirty="0">
                <a:latin typeface="+mn-ea"/>
              </a:rPr>
              <a:t>그 무엇</a:t>
            </a:r>
            <a:r>
              <a:rPr lang="ko-KR" altLang="en-US" sz="3000" b="1" u="sng" dirty="0">
                <a:solidFill>
                  <a:srgbClr val="FF0000"/>
                </a:solidFill>
                <a:latin typeface="+mn-ea"/>
              </a:rPr>
              <a:t>도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3000" dirty="0">
                <a:latin typeface="+mn-ea"/>
              </a:rPr>
              <a:t>엄마를 대신할 수 없을 것만 같아요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358B6D1-4935-4EC5-9127-4AF075DD505C}"/>
              </a:ext>
            </a:extLst>
          </p:cNvPr>
          <p:cNvGrpSpPr/>
          <p:nvPr/>
        </p:nvGrpSpPr>
        <p:grpSpPr>
          <a:xfrm>
            <a:off x="603158" y="1173525"/>
            <a:ext cx="3202693" cy="2870078"/>
            <a:chOff x="603158" y="1173525"/>
            <a:chExt cx="3202693" cy="287007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663B9AF-1347-433B-85CF-75ECBAF1C6F1}"/>
                </a:ext>
              </a:extLst>
            </p:cNvPr>
            <p:cNvSpPr txBox="1"/>
            <p:nvPr/>
          </p:nvSpPr>
          <p:spPr>
            <a:xfrm rot="5400000">
              <a:off x="2402320" y="2628519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</a:t>
              </a:r>
              <a:r>
                <a:rPr lang="en-US" sz="1000" dirty="0" err="1"/>
                <a:t>cliparts.zone</a:t>
              </a:r>
              <a:endParaRPr lang="en-US" sz="1000" dirty="0"/>
            </a:p>
          </p:txBody>
        </p:sp>
        <p:pic>
          <p:nvPicPr>
            <p:cNvPr id="1028" name="Picture 4" descr="Loner Cliparts - Cliparts Zone">
              <a:extLst>
                <a:ext uri="{FF2B5EF4-FFF2-40B4-BE49-F238E27FC236}">
                  <a16:creationId xmlns:a16="http://schemas.microsoft.com/office/drawing/2014/main" id="{30972003-696B-4B01-B767-1FFF967484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158" y="1173525"/>
              <a:ext cx="2975081" cy="2870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BDE991-EE7A-4A84-9F02-11B0B9EC4195}"/>
              </a:ext>
            </a:extLst>
          </p:cNvPr>
          <p:cNvSpPr/>
          <p:nvPr/>
        </p:nvSpPr>
        <p:spPr>
          <a:xfrm>
            <a:off x="7275871" y="3473222"/>
            <a:ext cx="4581832" cy="1492349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tx1"/>
                </a:solidFill>
              </a:rPr>
              <a:t>도 </a:t>
            </a:r>
            <a:r>
              <a:rPr lang="en-US" altLang="ko-KR" sz="3200" b="1" dirty="0">
                <a:solidFill>
                  <a:schemeClr val="tx1"/>
                </a:solidFill>
              </a:rPr>
              <a:t>vs </a:t>
            </a:r>
            <a:r>
              <a:rPr lang="ko-KR" altLang="en-US" sz="3200" b="1" dirty="0">
                <a:solidFill>
                  <a:schemeClr val="tx1"/>
                </a:solidFill>
              </a:rPr>
              <a:t>조차</a:t>
            </a:r>
            <a:endParaRPr lang="en-US" altLang="ko-KR" sz="3200" b="1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They are similar, but </a:t>
            </a:r>
            <a:r>
              <a:rPr lang="ko-KR" altLang="en-US" sz="2800" dirty="0">
                <a:solidFill>
                  <a:schemeClr val="tx1"/>
                </a:solidFill>
              </a:rPr>
              <a:t>조차 </a:t>
            </a:r>
            <a:r>
              <a:rPr lang="en-US" altLang="ko-KR" sz="2800" dirty="0">
                <a:solidFill>
                  <a:schemeClr val="tx1"/>
                </a:solidFill>
              </a:rPr>
              <a:t>delivers stronger feeling.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995928"/>
            <a:ext cx="12207764" cy="1273016"/>
          </a:xfrm>
          <a:prstGeom prst="wave">
            <a:avLst>
              <a:gd name="adj1" fmla="val 874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particle is attached to a noun and expresses the meaning of ‘even the most basic’.</a:t>
            </a:r>
          </a:p>
          <a:p>
            <a:r>
              <a:rPr lang="en-US" sz="2400" dirty="0"/>
              <a:t>  Often, extreme situations are expressed, followed by negative statements.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451827" y="2458574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물을 아껴 쓰지 않으면 머지 않아 마실 </a:t>
            </a:r>
            <a:r>
              <a:rPr lang="ko-KR" altLang="en-US" sz="3200" b="1" dirty="0">
                <a:solidFill>
                  <a:srgbClr val="FF0000"/>
                </a:solidFill>
              </a:rPr>
              <a:t>물조차</a:t>
            </a:r>
            <a:r>
              <a:rPr lang="ko-KR" altLang="en-US" sz="3200" dirty="0"/>
              <a:t> 얻지 못할 수 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475473" y="3612332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그 시절에 전기 없이 생활했다는 것은 </a:t>
            </a:r>
            <a:r>
              <a:rPr lang="ko-KR" altLang="en-US" sz="3200" b="1" dirty="0">
                <a:solidFill>
                  <a:srgbClr val="FF0000"/>
                </a:solidFill>
              </a:rPr>
              <a:t>생각조차</a:t>
            </a:r>
            <a:r>
              <a:rPr lang="ko-KR" altLang="en-US" sz="3200" dirty="0"/>
              <a:t> 할 수 없다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459709" y="4784854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버스에 사람이 많아서 </a:t>
            </a:r>
            <a:r>
              <a:rPr lang="ko-KR" altLang="en-US" sz="3200" b="1" dirty="0">
                <a:solidFill>
                  <a:srgbClr val="FF0000"/>
                </a:solidFill>
              </a:rPr>
              <a:t>숨쉬기조차</a:t>
            </a:r>
            <a:r>
              <a:rPr lang="ko-KR" altLang="en-US" sz="3200" dirty="0"/>
              <a:t> 힘들 정도였다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50801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659120" y="5895797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35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05C0B87-04B7-46D1-A6AB-19A59888FBD3}"/>
              </a:ext>
            </a:extLst>
          </p:cNvPr>
          <p:cNvSpPr/>
          <p:nvPr/>
        </p:nvSpPr>
        <p:spPr>
          <a:xfrm>
            <a:off x="603158" y="296271"/>
            <a:ext cx="4433455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</a:t>
            </a:r>
            <a:r>
              <a:rPr lang="ko-KR" altLang="en-US" sz="3200" dirty="0">
                <a:latin typeface="+mn-ea"/>
              </a:rPr>
              <a:t>조차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2800" dirty="0"/>
              <a:t>표어 보고 이야기하기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36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DAB306-153F-4135-8E7C-2B1BDD752C6B}"/>
              </a:ext>
            </a:extLst>
          </p:cNvPr>
          <p:cNvSpPr/>
          <p:nvPr/>
        </p:nvSpPr>
        <p:spPr>
          <a:xfrm>
            <a:off x="609599" y="975360"/>
            <a:ext cx="10972801" cy="24536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 dirty="0">
                <a:solidFill>
                  <a:schemeClr val="tx1"/>
                </a:solidFill>
              </a:rPr>
              <a:t>“</a:t>
            </a:r>
            <a:r>
              <a:rPr lang="ko-KR" altLang="en-US" sz="5400" dirty="0">
                <a:solidFill>
                  <a:schemeClr val="tx1"/>
                </a:solidFill>
              </a:rPr>
              <a:t>생활 속의 작은 습관으로 </a:t>
            </a:r>
            <a:endParaRPr lang="en-US" altLang="ko-KR" sz="5400" dirty="0">
              <a:solidFill>
                <a:schemeClr val="tx1"/>
              </a:solidFill>
            </a:endParaRPr>
          </a:p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지구의 에너지를 충전해 주세요</a:t>
            </a:r>
            <a:r>
              <a:rPr lang="en-US" altLang="ko-KR" sz="5400" dirty="0">
                <a:solidFill>
                  <a:schemeClr val="tx1"/>
                </a:solidFill>
              </a:rPr>
              <a:t>.”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-2" y="4075798"/>
            <a:ext cx="1219199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이것은 무엇에 대한 캠페인 표어일까요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 </a:t>
            </a:r>
          </a:p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어떤 내용의 캠페인이 듣기에 나올지 예상해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91180"/>
              </p:ext>
            </p:extLst>
          </p:nvPr>
        </p:nvGraphicFramePr>
        <p:xfrm>
          <a:off x="-1" y="679023"/>
          <a:ext cx="12192000" cy="54136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0151261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</a:tblGrid>
              <a:tr h="18045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기상이변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폭염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전력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18045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플러그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적정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실천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1186422"/>
                  </a:ext>
                </a:extLst>
              </a:tr>
              <a:tr h="1804546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무분별하다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동참하다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5326812"/>
                  </a:ext>
                </a:extLst>
              </a:tr>
            </a:tbl>
          </a:graphicData>
        </a:graphic>
      </p:graphicFrame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37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6" name="Rectangle: Folded Corner 5">
            <a:extLst>
              <a:ext uri="{FF2B5EF4-FFF2-40B4-BE49-F238E27FC236}">
                <a16:creationId xmlns:a16="http://schemas.microsoft.com/office/drawing/2014/main" id="{70B67EBD-2FEF-44CC-AEB0-392E4FBE22E9}"/>
              </a:ext>
            </a:extLst>
          </p:cNvPr>
          <p:cNvSpPr/>
          <p:nvPr/>
        </p:nvSpPr>
        <p:spPr>
          <a:xfrm rot="265969">
            <a:off x="513487" y="1638603"/>
            <a:ext cx="3684998" cy="2098944"/>
          </a:xfrm>
          <a:prstGeom prst="foldedCorner">
            <a:avLst>
              <a:gd name="adj" fmla="val 1911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기상이변은 왜 일어날까요</a:t>
            </a:r>
            <a:r>
              <a:rPr lang="en-US" altLang="ko-KR" sz="3600" dirty="0"/>
              <a:t>?</a:t>
            </a:r>
            <a:endParaRPr lang="en-US" sz="3600" dirty="0"/>
          </a:p>
        </p:txBody>
      </p:sp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6A71938B-583F-4C4F-9B3B-04E5F384EF55}"/>
              </a:ext>
            </a:extLst>
          </p:cNvPr>
          <p:cNvSpPr/>
          <p:nvPr/>
        </p:nvSpPr>
        <p:spPr>
          <a:xfrm rot="21221790">
            <a:off x="3351410" y="3759786"/>
            <a:ext cx="3684998" cy="2449904"/>
          </a:xfrm>
          <a:prstGeom prst="foldedCorner">
            <a:avLst>
              <a:gd name="adj" fmla="val 1911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무분별한 전력 사용을 줄여야 해요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8" name="Rectangle: Folded Corner 7">
            <a:extLst>
              <a:ext uri="{FF2B5EF4-FFF2-40B4-BE49-F238E27FC236}">
                <a16:creationId xmlns:a16="http://schemas.microsoft.com/office/drawing/2014/main" id="{8839091D-9DBE-4591-9FBD-66CD2FC2AA3A}"/>
              </a:ext>
            </a:extLst>
          </p:cNvPr>
          <p:cNvSpPr/>
          <p:nvPr/>
        </p:nvSpPr>
        <p:spPr>
          <a:xfrm rot="764305">
            <a:off x="8545319" y="2952066"/>
            <a:ext cx="3684998" cy="2349958"/>
          </a:xfrm>
          <a:prstGeom prst="foldedCorner">
            <a:avLst>
              <a:gd name="adj" fmla="val 1911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에너지 절약 운동에 동참하세요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8ED28C65-78BE-4C17-9E75-2E52C1A3AB7D}"/>
              </a:ext>
            </a:extLst>
          </p:cNvPr>
          <p:cNvSpPr/>
          <p:nvPr/>
        </p:nvSpPr>
        <p:spPr>
          <a:xfrm rot="265969">
            <a:off x="6709851" y="535714"/>
            <a:ext cx="3684998" cy="2355940"/>
          </a:xfrm>
          <a:prstGeom prst="foldedCorner">
            <a:avLst>
              <a:gd name="adj" fmla="val 1911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폭염에도 적정 온도를 유지하세요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193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430473" y="2751022"/>
            <a:ext cx="11400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에너지 절약 캠페인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599440" y="376042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08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36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3730662" y="3958301"/>
            <a:ext cx="3448705" cy="108204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430474" y="936596"/>
            <a:ext cx="7714285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여름철 에너지 절약에 대한 캠페인을 들을 거예요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에너지를 절약하는 방법으로 어떤 것들이 있는지 잘 들어 보세요</a:t>
            </a:r>
            <a:r>
              <a:rPr lang="en-US" altLang="ko-KR" sz="3000" b="1" dirty="0">
                <a:latin typeface="+mn-ea"/>
              </a:rPr>
              <a:t>. </a:t>
            </a:r>
            <a:endParaRPr lang="en-US" sz="3000" dirty="0">
              <a:latin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028EF0-F555-4550-B080-FB601064E983}"/>
              </a:ext>
            </a:extLst>
          </p:cNvPr>
          <p:cNvSpPr txBox="1"/>
          <p:nvPr/>
        </p:nvSpPr>
        <p:spPr>
          <a:xfrm>
            <a:off x="1" y="5307658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여름철 적정 냉방 온도는 섭씨 몇 도라고 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화씨로는 몇 도예요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4" name="008">
            <a:hlinkClick r:id="" action="ppaction://media"/>
            <a:extLst>
              <a:ext uri="{FF2B5EF4-FFF2-40B4-BE49-F238E27FC236}">
                <a16:creationId xmlns:a16="http://schemas.microsoft.com/office/drawing/2014/main" id="{6D901C7B-F8A2-44A5-851E-616FBBEF87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49218" y="3740044"/>
            <a:ext cx="963010" cy="96301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DC584DB-69D9-45ED-965B-777B117ECE16}"/>
              </a:ext>
            </a:extLst>
          </p:cNvPr>
          <p:cNvGrpSpPr/>
          <p:nvPr/>
        </p:nvGrpSpPr>
        <p:grpSpPr>
          <a:xfrm>
            <a:off x="8123496" y="1059757"/>
            <a:ext cx="3487727" cy="3548643"/>
            <a:chOff x="9124189" y="1195364"/>
            <a:chExt cx="3376686" cy="3303957"/>
          </a:xfrm>
        </p:grpSpPr>
        <p:pic>
          <p:nvPicPr>
            <p:cNvPr id="3074" name="Picture 2" descr="Ac Fan Clipart">
              <a:extLst>
                <a:ext uri="{FF2B5EF4-FFF2-40B4-BE49-F238E27FC236}">
                  <a16:creationId xmlns:a16="http://schemas.microsoft.com/office/drawing/2014/main" id="{7B94BADB-1368-4975-846E-2B0CD42992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717" b="95912" l="4000" r="93077">
                          <a14:foregroundMark x1="34308" y1="8019" x2="42154" y2="7547"/>
                          <a14:foregroundMark x1="43231" y1="7704" x2="56615" y2="9906"/>
                          <a14:foregroundMark x1="59538" y1="10377" x2="68462" y2="9277"/>
                          <a14:foregroundMark x1="68462" y1="9277" x2="75077" y2="11635"/>
                          <a14:foregroundMark x1="31846" y1="11478" x2="34308" y2="18082"/>
                          <a14:foregroundMark x1="14308" y1="18396" x2="17385" y2="17610"/>
                          <a14:foregroundMark x1="30923" y1="8176" x2="40000" y2="8176"/>
                          <a14:foregroundMark x1="40000" y1="8176" x2="49385" y2="5818"/>
                          <a14:foregroundMark x1="18769" y1="25157" x2="23231" y2="37893"/>
                          <a14:foregroundMark x1="10308" y1="28774" x2="14462" y2="40094"/>
                          <a14:foregroundMark x1="14462" y1="40094" x2="13692" y2="50472"/>
                          <a14:foregroundMark x1="13692" y1="50472" x2="16000" y2="53931"/>
                          <a14:foregroundMark x1="23538" y1="22484" x2="25692" y2="49686"/>
                          <a14:foregroundMark x1="25692" y1="49686" x2="24308" y2="60220"/>
                          <a14:foregroundMark x1="9231" y1="26101" x2="13231" y2="57075"/>
                          <a14:foregroundMark x1="13231" y1="57075" x2="17077" y2="60535"/>
                          <a14:foregroundMark x1="8154" y1="36950" x2="11231" y2="56604"/>
                          <a14:foregroundMark x1="11231" y1="56604" x2="15077" y2="65409"/>
                          <a14:foregroundMark x1="29692" y1="7390" x2="36769" y2="4717"/>
                          <a14:foregroundMark x1="43692" y1="5189" x2="51846" y2="5031"/>
                          <a14:foregroundMark x1="51846" y1="5031" x2="59077" y2="5346"/>
                          <a14:foregroundMark x1="59077" y1="5975" x2="67538" y2="6289"/>
                          <a14:foregroundMark x1="67538" y1="6289" x2="68462" y2="7233"/>
                          <a14:foregroundMark x1="71231" y1="7547" x2="77846" y2="11950"/>
                          <a14:foregroundMark x1="77846" y1="11950" x2="78308" y2="13050"/>
                          <a14:foregroundMark x1="78769" y1="12736" x2="88462" y2="27673"/>
                          <a14:foregroundMark x1="88462" y1="27673" x2="89231" y2="32547"/>
                          <a14:foregroundMark x1="74308" y1="10220" x2="88769" y2="18711"/>
                          <a14:foregroundMark x1="88769" y1="18711" x2="88923" y2="19340"/>
                          <a14:foregroundMark x1="12154" y1="17767" x2="11231" y2="18553"/>
                          <a14:foregroundMark x1="10000" y1="17925" x2="8308" y2="19182"/>
                          <a14:foregroundMark x1="5846" y1="42296" x2="7385" y2="58962"/>
                          <a14:foregroundMark x1="7385" y1="58962" x2="7538" y2="58962"/>
                          <a14:foregroundMark x1="4923" y1="44182" x2="6308" y2="60063"/>
                          <a14:foregroundMark x1="6308" y1="60063" x2="5077" y2="62264"/>
                          <a14:foregroundMark x1="5385" y1="41509" x2="4308" y2="66667"/>
                          <a14:foregroundMark x1="4308" y1="66667" x2="4308" y2="66981"/>
                          <a14:foregroundMark x1="4000" y1="41038" x2="4923" y2="44025"/>
                          <a14:foregroundMark x1="4923" y1="35063" x2="4462" y2="39780"/>
                          <a14:foregroundMark x1="4923" y1="30660" x2="4308" y2="36164"/>
                          <a14:foregroundMark x1="9077" y1="17296" x2="7231" y2="20755"/>
                          <a14:foregroundMark x1="15385" y1="12893" x2="19231" y2="12736"/>
                          <a14:foregroundMark x1="22615" y1="10220" x2="24923" y2="11950"/>
                          <a14:foregroundMark x1="6769" y1="62736" x2="15692" y2="84591"/>
                          <a14:foregroundMark x1="6769" y1="69182" x2="12769" y2="77987"/>
                          <a14:foregroundMark x1="6923" y1="72956" x2="9385" y2="78302"/>
                          <a14:foregroundMark x1="9846" y1="80503" x2="13538" y2="83648"/>
                          <a14:foregroundMark x1="16462" y1="86164" x2="20308" y2="89937"/>
                          <a14:foregroundMark x1="12000" y1="84277" x2="14769" y2="86950"/>
                          <a14:foregroundMark x1="20308" y1="91824" x2="21231" y2="91981"/>
                          <a14:foregroundMark x1="34308" y1="88522" x2="42769" y2="89465"/>
                          <a14:foregroundMark x1="42769" y1="89465" x2="59846" y2="94025"/>
                          <a14:foregroundMark x1="59846" y1="94025" x2="65231" y2="94497"/>
                          <a14:foregroundMark x1="52923" y1="95597" x2="49846" y2="96069"/>
                          <a14:foregroundMark x1="28769" y1="62421" x2="26615" y2="80346"/>
                          <a14:foregroundMark x1="26615" y1="80346" x2="27077" y2="83019"/>
                          <a14:foregroundMark x1="93077" y1="63522" x2="92462" y2="70912"/>
                          <a14:foregroundMark x1="27231" y1="58648" x2="34615" y2="66824"/>
                          <a14:foregroundMark x1="31846" y1="57547" x2="32769" y2="63522"/>
                          <a14:foregroundMark x1="38615" y1="68868" x2="37692" y2="70912"/>
                          <a14:foregroundMark x1="39846" y1="67296" x2="39538" y2="67296"/>
                          <a14:foregroundMark x1="25231" y1="62893" x2="24923" y2="66195"/>
                          <a14:foregroundMark x1="23846" y1="68553" x2="24154" y2="70597"/>
                          <a14:foregroundMark x1="28615" y1="76415" x2="29231" y2="82862"/>
                          <a14:foregroundMark x1="28308" y1="87893" x2="33538" y2="87579"/>
                          <a14:foregroundMark x1="24923" y1="86321" x2="26154" y2="87736"/>
                          <a14:foregroundMark x1="22769" y1="86792" x2="30923" y2="88836"/>
                          <a14:foregroundMark x1="16923" y1="38836" x2="16769" y2="45912"/>
                          <a14:foregroundMark x1="12000" y1="21698" x2="20615" y2="20755"/>
                          <a14:foregroundMark x1="14769" y1="14937" x2="22615" y2="11164"/>
                          <a14:foregroundMark x1="22615" y1="11164" x2="22769" y2="11792"/>
                          <a14:foregroundMark x1="39231" y1="18711" x2="41538" y2="32390"/>
                          <a14:foregroundMark x1="38462" y1="14780" x2="36308" y2="23428"/>
                          <a14:foregroundMark x1="36308" y1="23428" x2="37077" y2="31761"/>
                          <a14:foregroundMark x1="37077" y1="31761" x2="39077" y2="33019"/>
                          <a14:foregroundMark x1="37538" y1="21069" x2="37538" y2="30189"/>
                          <a14:foregroundMark x1="39077" y1="22013" x2="37231" y2="31761"/>
                          <a14:foregroundMark x1="66308" y1="15881" x2="67231" y2="18868"/>
                          <a14:foregroundMark x1="58154" y1="38208" x2="52154" y2="39937"/>
                          <a14:foregroundMark x1="83846" y1="30189" x2="81231" y2="47170"/>
                          <a14:foregroundMark x1="81231" y1="47170" x2="81231" y2="47327"/>
                          <a14:foregroundMark x1="88000" y1="36635" x2="82462" y2="59748"/>
                          <a14:foregroundMark x1="87538" y1="33019" x2="90308" y2="53931"/>
                          <a14:foregroundMark x1="90308" y1="53931" x2="88308" y2="65252"/>
                          <a14:foregroundMark x1="89231" y1="31604" x2="92615" y2="57075"/>
                          <a14:foregroundMark x1="92615" y1="57075" x2="92462" y2="57862"/>
                          <a14:foregroundMark x1="44462" y1="14308" x2="49846" y2="15252"/>
                          <a14:foregroundMark x1="88769" y1="19497" x2="90615" y2="37893"/>
                          <a14:foregroundMark x1="30769" y1="22642" x2="33231" y2="30503"/>
                          <a14:foregroundMark x1="41846" y1="22013" x2="41846" y2="29403"/>
                          <a14:foregroundMark x1="47385" y1="32233" x2="49538" y2="34906"/>
                          <a14:foregroundMark x1="27846" y1="7233" x2="28308" y2="77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4189" y="1195364"/>
              <a:ext cx="3376686" cy="33039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12CF4D-319A-4ABC-90A9-8F09112B6C32}"/>
                </a:ext>
              </a:extLst>
            </p:cNvPr>
            <p:cNvSpPr txBox="1"/>
            <p:nvPr/>
          </p:nvSpPr>
          <p:spPr>
            <a:xfrm>
              <a:off x="10017755" y="4170274"/>
              <a:ext cx="18129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04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75600" y="1"/>
            <a:ext cx="4216400" cy="108712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03</a:t>
            </a:r>
            <a:endParaRPr lang="en-US" sz="48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235400" y="2169744"/>
            <a:ext cx="3696800" cy="238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8000" b="1" kern="0" dirty="0">
                <a:latin typeface="+mj-lt"/>
                <a:ea typeface="Malgun Gothic" panose="020B0503020000020004" pitchFamily="34" charset="-127"/>
              </a:rPr>
              <a:t>신재생 에너지</a:t>
            </a:r>
            <a:endParaRPr lang="en-US" sz="60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032D01-3308-4BDA-9233-9FBA63E0F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7976001" cy="618294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8279C-D32B-492F-B88D-EF1ABAD35FD9}"/>
              </a:ext>
            </a:extLst>
          </p:cNvPr>
          <p:cNvGrpSpPr/>
          <p:nvPr/>
        </p:nvGrpSpPr>
        <p:grpSpPr>
          <a:xfrm>
            <a:off x="7345530" y="5079999"/>
            <a:ext cx="4846470" cy="1102943"/>
            <a:chOff x="3011140" y="237179"/>
            <a:chExt cx="4846470" cy="11029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3EFA7B-951C-4427-8D3D-3986EDF0B8FC}"/>
                </a:ext>
              </a:extLst>
            </p:cNvPr>
            <p:cNvSpPr/>
            <p:nvPr/>
          </p:nvSpPr>
          <p:spPr>
            <a:xfrm>
              <a:off x="413890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4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8E6E54-3A94-4791-8430-7408C9D36EE2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2659823" y="3380037"/>
            <a:ext cx="92476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에너지 절약 캠페인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501085" y="3350511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09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36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4226165" y="1198842"/>
            <a:ext cx="7965835" cy="1595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latin typeface="+mn-ea"/>
              </a:rPr>
              <a:t>또 다른 캠페인에 대해 들어 볼 거예요</a:t>
            </a:r>
            <a:r>
              <a:rPr lang="en-US" altLang="ko-KR" sz="2800" b="1" dirty="0">
                <a:latin typeface="+mn-ea"/>
              </a:rPr>
              <a:t>.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끄는 </a:t>
            </a:r>
            <a:r>
              <a:rPr lang="ko-KR" altLang="en-US" sz="2800" b="1" dirty="0">
                <a:latin typeface="+mn-ea"/>
              </a:rPr>
              <a:t>발전소</a:t>
            </a:r>
            <a:r>
              <a:rPr lang="en-US" altLang="ko-KR" sz="2800" b="1" dirty="0">
                <a:latin typeface="+mn-ea"/>
              </a:rPr>
              <a:t>,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걷는</a:t>
            </a:r>
            <a:r>
              <a:rPr lang="ko-KR" altLang="en-US" sz="2800" b="1" dirty="0">
                <a:latin typeface="+mn-ea"/>
              </a:rPr>
              <a:t> 발전소</a:t>
            </a:r>
            <a:r>
              <a:rPr lang="en-US" altLang="ko-KR" sz="2800" b="1" dirty="0">
                <a:latin typeface="+mn-ea"/>
              </a:rPr>
              <a:t>,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달리는</a:t>
            </a:r>
            <a:r>
              <a:rPr lang="ko-KR" altLang="en-US" sz="2800" b="1" dirty="0">
                <a:latin typeface="+mn-ea"/>
              </a:rPr>
              <a:t> 발전소</a:t>
            </a:r>
            <a:r>
              <a:rPr lang="en-US" altLang="ko-KR" sz="2800" b="1" dirty="0">
                <a:latin typeface="+mn-ea"/>
              </a:rPr>
              <a:t>,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시원한</a:t>
            </a:r>
            <a:r>
              <a:rPr lang="ko-KR" altLang="en-US" sz="2800" b="1" dirty="0">
                <a:latin typeface="+mn-ea"/>
              </a:rPr>
              <a:t> 발전소가 무엇인지 생각해 보고 들어 봅시다</a:t>
            </a:r>
            <a:r>
              <a:rPr lang="en-US" altLang="ko-KR" sz="2800" b="1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501085" y="4564641"/>
            <a:ext cx="11416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발전소가 어떻게 수십 억 개나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468974" y="4984361"/>
            <a:ext cx="3448705" cy="838689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501085" y="5267353"/>
            <a:ext cx="11416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걷는 발전소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는 무엇을 두고 하는 말이에요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2" name="009">
            <a:hlinkClick r:id="" action="ppaction://media"/>
            <a:extLst>
              <a:ext uri="{FF2B5EF4-FFF2-40B4-BE49-F238E27FC236}">
                <a16:creationId xmlns:a16="http://schemas.microsoft.com/office/drawing/2014/main" id="{200D2B9C-B8E2-40C1-A714-7D787680BE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45479" y="3350510"/>
            <a:ext cx="942631" cy="94263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FC5FE1A-B953-4AB5-AD2C-F628E8F69E84}"/>
              </a:ext>
            </a:extLst>
          </p:cNvPr>
          <p:cNvGrpSpPr/>
          <p:nvPr/>
        </p:nvGrpSpPr>
        <p:grpSpPr>
          <a:xfrm>
            <a:off x="284481" y="179927"/>
            <a:ext cx="4071738" cy="3215601"/>
            <a:chOff x="324092" y="168218"/>
            <a:chExt cx="4071738" cy="321560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C208235-EA44-4475-9E7C-EFD896FBCB68}"/>
                </a:ext>
              </a:extLst>
            </p:cNvPr>
            <p:cNvSpPr txBox="1"/>
            <p:nvPr/>
          </p:nvSpPr>
          <p:spPr>
            <a:xfrm rot="5178270">
              <a:off x="-824566" y="1980287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©yespress.info</a:t>
              </a:r>
            </a:p>
          </p:txBody>
        </p:sp>
        <p:pic>
          <p:nvPicPr>
            <p:cNvPr id="1026" name="Picture 2" descr="School Projects On Saving Electricity Clipart| (45)++ Photos on ...">
              <a:extLst>
                <a:ext uri="{FF2B5EF4-FFF2-40B4-BE49-F238E27FC236}">
                  <a16:creationId xmlns:a16="http://schemas.microsoft.com/office/drawing/2014/main" id="{67A996A8-4F37-49CF-9E26-45F4C7BD7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1778" l="7167" r="94167">
                          <a14:foregroundMark x1="50000" y1="28667" x2="50000" y2="28667"/>
                          <a14:foregroundMark x1="48500" y1="28000" x2="49167" y2="28000"/>
                          <a14:foregroundMark x1="43667" y1="29556" x2="43667" y2="29556"/>
                          <a14:foregroundMark x1="44667" y1="28889" x2="44500" y2="28667"/>
                          <a14:foregroundMark x1="32667" y1="40000" x2="32667" y2="40000"/>
                          <a14:foregroundMark x1="41000" y1="31333" x2="41000" y2="31333"/>
                          <a14:foregroundMark x1="91167" y1="58889" x2="91167" y2="60667"/>
                          <a14:foregroundMark x1="75000" y1="50667" x2="75833" y2="50444"/>
                          <a14:foregroundMark x1="76333" y1="49111" x2="77333" y2="49333"/>
                          <a14:foregroundMark x1="77667" y1="48889" x2="78167" y2="49111"/>
                          <a14:foregroundMark x1="77333" y1="48444" x2="78000" y2="48667"/>
                          <a14:foregroundMark x1="77667" y1="48000" x2="79167" y2="48667"/>
                          <a14:foregroundMark x1="78500" y1="48000" x2="79333" y2="48000"/>
                          <a14:foregroundMark x1="79167" y1="47333" x2="80167" y2="47778"/>
                          <a14:foregroundMark x1="79667" y1="46889" x2="81500" y2="47778"/>
                          <a14:foregroundMark x1="90000" y1="49111" x2="90000" y2="49333"/>
                          <a14:foregroundMark x1="90333" y1="50222" x2="90500" y2="50667"/>
                          <a14:foregroundMark x1="91000" y1="50889" x2="91833" y2="52444"/>
                          <a14:foregroundMark x1="81333" y1="46889" x2="82833" y2="47556"/>
                          <a14:foregroundMark x1="82167" y1="46889" x2="83833" y2="46889"/>
                          <a14:foregroundMark x1="82000" y1="46667" x2="83000" y2="47111"/>
                          <a14:foregroundMark x1="81000" y1="46667" x2="83167" y2="47111"/>
                          <a14:foregroundMark x1="81500" y1="46889" x2="86000" y2="48889"/>
                          <a14:foregroundMark x1="82167" y1="46667" x2="84167" y2="47333"/>
                          <a14:foregroundMark x1="81667" y1="46222" x2="83167" y2="46444"/>
                          <a14:foregroundMark x1="83500" y1="46222" x2="87500" y2="49333"/>
                          <a14:foregroundMark x1="84833" y1="46889" x2="89500" y2="50444"/>
                          <a14:foregroundMark x1="84500" y1="46667" x2="89667" y2="50222"/>
                          <a14:foregroundMark x1="74167" y1="71111" x2="76000" y2="75778"/>
                          <a14:foregroundMark x1="74000" y1="78667" x2="78667" y2="85556"/>
                          <a14:foregroundMark x1="91667" y1="52444" x2="92667" y2="56222"/>
                          <a14:foregroundMark x1="86000" y1="47556" x2="87500" y2="49556"/>
                          <a14:foregroundMark x1="83500" y1="47556" x2="86833" y2="46222"/>
                          <a14:foregroundMark x1="92000" y1="51333" x2="93500" y2="58889"/>
                          <a14:foregroundMark x1="92500" y1="54222" x2="92667" y2="63111"/>
                          <a14:foregroundMark x1="92833" y1="53333" x2="92833" y2="54889"/>
                          <a14:foregroundMark x1="92833" y1="54000" x2="94000" y2="57778"/>
                          <a14:foregroundMark x1="94167" y1="59778" x2="94167" y2="63556"/>
                          <a14:foregroundMark x1="93833" y1="64222" x2="91167" y2="64222"/>
                          <a14:foregroundMark x1="92833" y1="64889" x2="83333" y2="78444"/>
                          <a14:foregroundMark x1="93167" y1="64889" x2="83167" y2="77556"/>
                          <a14:foregroundMark x1="91833" y1="67111" x2="87833" y2="72667"/>
                          <a14:foregroundMark x1="87500" y1="73556" x2="85333" y2="76000"/>
                          <a14:foregroundMark x1="82833" y1="83778" x2="82333" y2="87778"/>
                          <a14:foregroundMark x1="80333" y1="91111" x2="80333" y2="91111"/>
                          <a14:foregroundMark x1="79833" y1="91111" x2="79333" y2="91778"/>
                          <a14:foregroundMark x1="7167" y1="49778" x2="7167" y2="57556"/>
                          <a14:foregroundMark x1="15000" y1="65778" x2="11667" y2="70000"/>
                          <a14:foregroundMark x1="47000" y1="87333" x2="47667" y2="89333"/>
                          <a14:foregroundMark x1="48667" y1="88667" x2="50667" y2="90222"/>
                          <a14:foregroundMark x1="40667" y1="32000" x2="41167" y2="31556"/>
                          <a14:foregroundMark x1="42833" y1="30222" x2="41833" y2="31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092" y="168218"/>
              <a:ext cx="4071738" cy="30538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2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4" grpId="0"/>
      <p:bldP spid="17" grpId="0"/>
      <p:bldP spid="12" grpId="0" animBg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135798" y="913587"/>
            <a:ext cx="2259532" cy="2236616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에너지 절약 캠페인 만들기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79661C-9FE5-4FAA-9766-8C029963DCD1}"/>
              </a:ext>
            </a:extLst>
          </p:cNvPr>
          <p:cNvSpPr txBox="1"/>
          <p:nvPr/>
        </p:nvSpPr>
        <p:spPr>
          <a:xfrm>
            <a:off x="588653" y="5576271"/>
            <a:ext cx="1160334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소그룹으로 나눠서 함께 정리해 봐요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37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395330" y="986533"/>
            <a:ext cx="951218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에너지 절약 캠페인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친구들과 교과서에 정리해 봐요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3B1EDE-41F3-4AD2-93A2-D89B8DDD7E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1582" y="3442353"/>
            <a:ext cx="3397711" cy="134616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FB155A-384C-4CFC-AE4B-AB1D1A1373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355" y="3426513"/>
            <a:ext cx="1728814" cy="137774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DDD5C66-86CA-456F-B538-20EB3DB6EC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3395" y="3428652"/>
            <a:ext cx="1728814" cy="137774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5CCC40F-225F-46E7-9FA9-23D62F2938A9}"/>
              </a:ext>
            </a:extLst>
          </p:cNvPr>
          <p:cNvSpPr txBox="1"/>
          <p:nvPr/>
        </p:nvSpPr>
        <p:spPr>
          <a:xfrm>
            <a:off x="588653" y="4806982"/>
            <a:ext cx="349725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/>
              <a:t>야외에서</a:t>
            </a:r>
            <a:endParaRPr lang="en-US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CBC858-63E3-4EFF-8942-9864AEE84B95}"/>
              </a:ext>
            </a:extLst>
          </p:cNvPr>
          <p:cNvSpPr txBox="1"/>
          <p:nvPr/>
        </p:nvSpPr>
        <p:spPr>
          <a:xfrm>
            <a:off x="8171582" y="4794960"/>
            <a:ext cx="339771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/>
              <a:t>집</a:t>
            </a:r>
            <a:r>
              <a:rPr lang="en-US" altLang="ko-KR" sz="2800" dirty="0"/>
              <a:t>, </a:t>
            </a:r>
            <a:r>
              <a:rPr lang="ko-KR" altLang="en-US" sz="2800" dirty="0"/>
              <a:t>학교</a:t>
            </a:r>
            <a:r>
              <a:rPr lang="en-US" altLang="ko-KR" sz="2800" dirty="0"/>
              <a:t>, </a:t>
            </a:r>
            <a:r>
              <a:rPr lang="ko-KR" altLang="en-US" sz="2800" dirty="0"/>
              <a:t>회사에서</a:t>
            </a:r>
            <a:endParaRPr lang="en-US" sz="280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1AF05C5-3555-442F-9C50-AC48379BA265}"/>
              </a:ext>
            </a:extLst>
          </p:cNvPr>
          <p:cNvSpPr/>
          <p:nvPr/>
        </p:nvSpPr>
        <p:spPr>
          <a:xfrm>
            <a:off x="8037585" y="5431596"/>
            <a:ext cx="3107334" cy="1384585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발표하고 피드백 받기</a:t>
            </a:r>
            <a:endParaRPr lang="en-US" sz="3000" b="1" dirty="0"/>
          </a:p>
        </p:txBody>
      </p:sp>
      <p:pic>
        <p:nvPicPr>
          <p:cNvPr id="2050" name="Picture 2" descr="한국에너지공단 에너지절약 마크 &lt;2017.9&gt; : 네이버 블로그">
            <a:extLst>
              <a:ext uri="{FF2B5EF4-FFF2-40B4-BE49-F238E27FC236}">
                <a16:creationId xmlns:a16="http://schemas.microsoft.com/office/drawing/2014/main" id="{2CE0ABEA-4FBF-4DB1-A05A-F27CCFD38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304" y="3136557"/>
            <a:ext cx="1763390" cy="223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Table 25">
            <a:extLst>
              <a:ext uri="{FF2B5EF4-FFF2-40B4-BE49-F238E27FC236}">
                <a16:creationId xmlns:a16="http://schemas.microsoft.com/office/drawing/2014/main" id="{91518275-A426-4E6B-93FC-6615A17762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893607"/>
              </p:ext>
            </p:extLst>
          </p:nvPr>
        </p:nvGraphicFramePr>
        <p:xfrm>
          <a:off x="2510333" y="1622368"/>
          <a:ext cx="905896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58960">
                  <a:extLst>
                    <a:ext uri="{9D8B030D-6E8A-4147-A177-3AD203B41FA5}">
                      <a16:colId xmlns:a16="http://schemas.microsoft.com/office/drawing/2014/main" val="22108929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1. </a:t>
                      </a:r>
                      <a:r>
                        <a:rPr lang="ko-KR" altLang="en-US" sz="2400" dirty="0"/>
                        <a:t>캠페인 제목을 만든다</a:t>
                      </a:r>
                      <a:r>
                        <a:rPr lang="en-US" altLang="ko-KR" sz="2400" dirty="0"/>
                        <a:t>.</a:t>
                      </a:r>
                      <a:endParaRPr lang="en-US" sz="2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198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2. 2</a:t>
                      </a:r>
                      <a:r>
                        <a:rPr lang="ko-KR" altLang="en-US" sz="2400" dirty="0"/>
                        <a:t>에서 메모한 에너지 절약 방법을 실내</a:t>
                      </a:r>
                      <a:r>
                        <a:rPr lang="en-US" altLang="ko-KR" sz="2400" dirty="0"/>
                        <a:t>, </a:t>
                      </a:r>
                      <a:r>
                        <a:rPr lang="ko-KR" altLang="en-US" sz="2400" dirty="0"/>
                        <a:t>야외로 구분한다</a:t>
                      </a:r>
                      <a:r>
                        <a:rPr lang="en-US" altLang="ko-KR" sz="2400" dirty="0"/>
                        <a:t>.</a:t>
                      </a:r>
                      <a:endParaRPr lang="en-US" sz="2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088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3. </a:t>
                      </a:r>
                      <a:r>
                        <a:rPr lang="ko-KR" altLang="en-US" sz="2400" dirty="0"/>
                        <a:t>문구를 완성한다</a:t>
                      </a:r>
                      <a:r>
                        <a:rPr lang="en-US" altLang="ko-KR" sz="2400" dirty="0"/>
                        <a:t>.</a:t>
                      </a:r>
                      <a:endParaRPr lang="en-US" sz="2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611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/>
        </p:nvGraphicFramePr>
        <p:xfrm>
          <a:off x="-1" y="679023"/>
          <a:ext cx="12192000" cy="54136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25903832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35195349"/>
                    </a:ext>
                  </a:extLst>
                </a:gridCol>
              </a:tblGrid>
              <a:tr h="270681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풍력</a:t>
                      </a:r>
                      <a:endParaRPr lang="en-US" altLang="ko-KR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지형</a:t>
                      </a:r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화산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지진대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270681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배설물</a:t>
                      </a:r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경관 훼손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400" dirty="0"/>
                        <a:t>소음 발생</a:t>
                      </a:r>
                      <a:endParaRPr lang="en-US" sz="4400" dirty="0"/>
                    </a:p>
                    <a:p>
                      <a:pPr algn="ctr"/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843738"/>
                  </a:ext>
                </a:extLst>
              </a:tr>
            </a:tbl>
          </a:graphicData>
        </a:graphic>
      </p:graphicFrame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39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27652FF-3355-4324-93D4-6B5E9ACFB9C1}"/>
              </a:ext>
            </a:extLst>
          </p:cNvPr>
          <p:cNvSpPr/>
          <p:nvPr/>
        </p:nvSpPr>
        <p:spPr>
          <a:xfrm>
            <a:off x="1" y="1407560"/>
            <a:ext cx="3041150" cy="1972638"/>
          </a:xfrm>
          <a:prstGeom prst="roundRect">
            <a:avLst/>
          </a:prstGeom>
          <a:ln w="762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800" dirty="0"/>
              <a:t>  風</a:t>
            </a:r>
            <a:r>
              <a:rPr lang="ko-KR" altLang="en-US" sz="3600" dirty="0"/>
              <a:t> </a:t>
            </a:r>
            <a:r>
              <a:rPr lang="ko-KR" altLang="en-US" sz="3200" dirty="0"/>
              <a:t>바람 풍</a:t>
            </a:r>
            <a:r>
              <a:rPr lang="ko-KR" altLang="en-US" sz="3600" dirty="0"/>
              <a:t> </a:t>
            </a:r>
            <a:endParaRPr lang="en-US" altLang="ko-KR" sz="3600" dirty="0"/>
          </a:p>
          <a:p>
            <a:r>
              <a:rPr lang="ko-KR" altLang="en-US" sz="4800" dirty="0"/>
              <a:t>  力</a:t>
            </a:r>
            <a:r>
              <a:rPr lang="ko-KR" altLang="en-US" sz="3600" dirty="0"/>
              <a:t> </a:t>
            </a:r>
            <a:r>
              <a:rPr lang="ko-KR" altLang="en-US" sz="3200" dirty="0"/>
              <a:t>힘 력</a:t>
            </a:r>
            <a:endParaRPr lang="en-US" sz="36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B0AF503-7B11-4989-A4F2-457E202CFCCB}"/>
              </a:ext>
            </a:extLst>
          </p:cNvPr>
          <p:cNvSpPr/>
          <p:nvPr/>
        </p:nvSpPr>
        <p:spPr>
          <a:xfrm>
            <a:off x="3041151" y="1418314"/>
            <a:ext cx="3041150" cy="1972638"/>
          </a:xfrm>
          <a:prstGeom prst="roundRect">
            <a:avLst/>
          </a:prstGeom>
          <a:ln w="762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800" dirty="0"/>
              <a:t>  地</a:t>
            </a:r>
            <a:r>
              <a:rPr lang="ko-KR" altLang="en-US" sz="3600" dirty="0"/>
              <a:t> </a:t>
            </a:r>
            <a:r>
              <a:rPr lang="ko-KR" altLang="en-US" sz="3200" dirty="0"/>
              <a:t>땅 지</a:t>
            </a:r>
            <a:r>
              <a:rPr lang="ko-KR" altLang="en-US" sz="3600" dirty="0"/>
              <a:t> </a:t>
            </a:r>
            <a:endParaRPr lang="en-US" altLang="ko-KR" sz="3600" dirty="0"/>
          </a:p>
          <a:p>
            <a:r>
              <a:rPr lang="ko-KR" altLang="en-US" sz="4800" dirty="0"/>
              <a:t>  形</a:t>
            </a:r>
            <a:r>
              <a:rPr lang="ko-KR" altLang="en-US" sz="3600" dirty="0"/>
              <a:t> </a:t>
            </a:r>
            <a:r>
              <a:rPr lang="ko-KR" altLang="en-US" sz="3200" dirty="0"/>
              <a:t>모양 형</a:t>
            </a:r>
            <a:endParaRPr lang="en-US" sz="36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E809FCF-181A-46FE-B43F-E644175D688B}"/>
              </a:ext>
            </a:extLst>
          </p:cNvPr>
          <p:cNvSpPr/>
          <p:nvPr/>
        </p:nvSpPr>
        <p:spPr>
          <a:xfrm>
            <a:off x="6109701" y="1407560"/>
            <a:ext cx="3041150" cy="1972638"/>
          </a:xfrm>
          <a:prstGeom prst="roundRect">
            <a:avLst/>
          </a:prstGeom>
          <a:ln w="762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800" dirty="0"/>
              <a:t>  火</a:t>
            </a:r>
            <a:r>
              <a:rPr lang="ko-KR" altLang="en-US" sz="3600" dirty="0"/>
              <a:t> </a:t>
            </a:r>
            <a:r>
              <a:rPr lang="ko-KR" altLang="en-US" sz="3200" dirty="0"/>
              <a:t>불 화</a:t>
            </a:r>
            <a:r>
              <a:rPr lang="ko-KR" altLang="en-US" sz="3600" dirty="0"/>
              <a:t> </a:t>
            </a:r>
            <a:endParaRPr lang="en-US" altLang="ko-KR" sz="3600" dirty="0"/>
          </a:p>
          <a:p>
            <a:r>
              <a:rPr lang="ko-KR" altLang="en-US" sz="4800" dirty="0"/>
              <a:t>  山</a:t>
            </a:r>
            <a:r>
              <a:rPr lang="ko-KR" altLang="en-US" sz="3600" dirty="0"/>
              <a:t> </a:t>
            </a:r>
            <a:r>
              <a:rPr lang="ko-KR" altLang="en-US" sz="3200" dirty="0"/>
              <a:t>뫼</a:t>
            </a:r>
            <a:r>
              <a:rPr lang="en-US" altLang="ko-KR" sz="3200" dirty="0"/>
              <a:t>/</a:t>
            </a:r>
            <a:r>
              <a:rPr lang="ko-KR" altLang="en-US" sz="3200" dirty="0"/>
              <a:t>메 산</a:t>
            </a:r>
            <a:endParaRPr lang="en-US" sz="36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EEFE0BC-A9D5-4C29-B614-505E94000804}"/>
              </a:ext>
            </a:extLst>
          </p:cNvPr>
          <p:cNvSpPr/>
          <p:nvPr/>
        </p:nvSpPr>
        <p:spPr>
          <a:xfrm>
            <a:off x="9150850" y="1418314"/>
            <a:ext cx="3041150" cy="1972638"/>
          </a:xfrm>
          <a:prstGeom prst="roundRect">
            <a:avLst/>
          </a:prstGeom>
          <a:ln w="762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400" dirty="0"/>
              <a:t>  地</a:t>
            </a:r>
            <a:r>
              <a:rPr lang="ko-KR" altLang="en-US" sz="3600" dirty="0"/>
              <a:t> </a:t>
            </a:r>
            <a:r>
              <a:rPr lang="ko-KR" altLang="en-US" sz="3200" dirty="0"/>
              <a:t>땅 지</a:t>
            </a:r>
            <a:r>
              <a:rPr lang="ko-KR" altLang="en-US" sz="3600" dirty="0"/>
              <a:t> </a:t>
            </a:r>
            <a:endParaRPr lang="en-US" altLang="ko-KR" sz="3600" dirty="0"/>
          </a:p>
          <a:p>
            <a:r>
              <a:rPr lang="ko-KR" altLang="en-US" sz="4400" dirty="0"/>
              <a:t>  震</a:t>
            </a:r>
            <a:r>
              <a:rPr lang="ko-KR" altLang="en-US" sz="3600" dirty="0"/>
              <a:t> </a:t>
            </a:r>
            <a:r>
              <a:rPr lang="ko-KR" altLang="en-US" sz="3200" dirty="0"/>
              <a:t>벼락 진</a:t>
            </a:r>
            <a:endParaRPr lang="en-US" altLang="ko-KR" sz="3200" dirty="0"/>
          </a:p>
          <a:p>
            <a:r>
              <a:rPr lang="ko-KR" altLang="en-US" sz="4400" dirty="0"/>
              <a:t>  帶</a:t>
            </a:r>
            <a:r>
              <a:rPr lang="ko-KR" altLang="en-US" sz="3600" dirty="0"/>
              <a:t> </a:t>
            </a:r>
            <a:r>
              <a:rPr lang="ko-KR" altLang="en-US" sz="3200" dirty="0"/>
              <a:t>띠 대</a:t>
            </a:r>
            <a:endParaRPr lang="en-US" sz="36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BB538EE-5844-42F6-96E9-A9FFE54E5DBF}"/>
              </a:ext>
            </a:extLst>
          </p:cNvPr>
          <p:cNvSpPr/>
          <p:nvPr/>
        </p:nvSpPr>
        <p:spPr>
          <a:xfrm>
            <a:off x="-2" y="4108735"/>
            <a:ext cx="3041150" cy="1972638"/>
          </a:xfrm>
          <a:prstGeom prst="roundRect">
            <a:avLst/>
          </a:prstGeom>
          <a:ln w="762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400" dirty="0"/>
              <a:t>  排</a:t>
            </a:r>
            <a:r>
              <a:rPr lang="ko-KR" altLang="en-US" sz="3600" dirty="0"/>
              <a:t> </a:t>
            </a:r>
            <a:r>
              <a:rPr lang="ko-KR" altLang="en-US" sz="3200" dirty="0"/>
              <a:t>밀칠 배</a:t>
            </a:r>
            <a:r>
              <a:rPr lang="ko-KR" altLang="en-US" sz="3600" dirty="0"/>
              <a:t> </a:t>
            </a:r>
            <a:endParaRPr lang="en-US" altLang="ko-KR" sz="3600" dirty="0"/>
          </a:p>
          <a:p>
            <a:r>
              <a:rPr lang="ko-KR" altLang="en-US" sz="4400" dirty="0"/>
              <a:t>  泄</a:t>
            </a:r>
            <a:r>
              <a:rPr lang="ko-KR" altLang="en-US" sz="3600" dirty="0"/>
              <a:t> </a:t>
            </a:r>
            <a:r>
              <a:rPr lang="ko-KR" altLang="en-US" sz="3200" dirty="0"/>
              <a:t>샐 설</a:t>
            </a:r>
            <a:endParaRPr lang="en-US" altLang="ko-KR" sz="3200" dirty="0"/>
          </a:p>
          <a:p>
            <a:r>
              <a:rPr lang="ko-KR" altLang="en-US" sz="4400" dirty="0"/>
              <a:t>  物</a:t>
            </a:r>
            <a:r>
              <a:rPr lang="ko-KR" altLang="en-US" sz="3600" dirty="0"/>
              <a:t> </a:t>
            </a:r>
            <a:r>
              <a:rPr lang="ko-KR" altLang="en-US" sz="3200" dirty="0"/>
              <a:t>물건 물</a:t>
            </a:r>
            <a:endParaRPr lang="en-US" sz="36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C06F19C-3899-4314-BA74-95290954B9FB}"/>
              </a:ext>
            </a:extLst>
          </p:cNvPr>
          <p:cNvSpPr/>
          <p:nvPr/>
        </p:nvSpPr>
        <p:spPr>
          <a:xfrm>
            <a:off x="3041148" y="4093650"/>
            <a:ext cx="2280865" cy="1972638"/>
          </a:xfrm>
          <a:prstGeom prst="roundRect">
            <a:avLst/>
          </a:prstGeom>
          <a:ln w="762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400" dirty="0"/>
              <a:t>景</a:t>
            </a:r>
            <a:r>
              <a:rPr lang="ko-KR" altLang="en-US" sz="3600" dirty="0"/>
              <a:t> </a:t>
            </a:r>
            <a:r>
              <a:rPr lang="ko-KR" altLang="en-US" sz="2800" dirty="0"/>
              <a:t>경치 경</a:t>
            </a:r>
            <a:r>
              <a:rPr lang="ko-KR" altLang="en-US" sz="3200" dirty="0"/>
              <a:t> </a:t>
            </a:r>
            <a:endParaRPr lang="en-US" altLang="ko-KR" sz="3600" dirty="0"/>
          </a:p>
          <a:p>
            <a:r>
              <a:rPr lang="ko-KR" altLang="en-US" sz="4400" dirty="0"/>
              <a:t>觀</a:t>
            </a:r>
            <a:r>
              <a:rPr lang="ko-KR" altLang="en-US" sz="3600" dirty="0"/>
              <a:t> </a:t>
            </a:r>
            <a:r>
              <a:rPr lang="ko-KR" altLang="en-US" sz="3200" dirty="0"/>
              <a:t>볼 관</a:t>
            </a:r>
            <a:endParaRPr lang="en-US" altLang="ko-KR" sz="32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ACC5DE8-E28E-4B4B-BE32-00358A05848E}"/>
              </a:ext>
            </a:extLst>
          </p:cNvPr>
          <p:cNvSpPr/>
          <p:nvPr/>
        </p:nvSpPr>
        <p:spPr>
          <a:xfrm>
            <a:off x="5349410" y="4108735"/>
            <a:ext cx="2280866" cy="1972638"/>
          </a:xfrm>
          <a:prstGeom prst="roundRect">
            <a:avLst/>
          </a:prstGeom>
          <a:ln w="762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400" dirty="0"/>
              <a:t> 毁</a:t>
            </a:r>
            <a:r>
              <a:rPr lang="ko-KR" altLang="en-US" sz="3600" dirty="0"/>
              <a:t> </a:t>
            </a:r>
            <a:r>
              <a:rPr lang="ko-KR" altLang="en-US" sz="3200" dirty="0"/>
              <a:t>헐 훼</a:t>
            </a:r>
            <a:endParaRPr lang="en-US" altLang="ko-KR" sz="3600" dirty="0"/>
          </a:p>
          <a:p>
            <a:r>
              <a:rPr lang="ko-KR" altLang="en-US" sz="4400" dirty="0"/>
              <a:t> 損</a:t>
            </a:r>
            <a:r>
              <a:rPr lang="ko-KR" altLang="en-US" sz="3600" dirty="0"/>
              <a:t> </a:t>
            </a:r>
            <a:r>
              <a:rPr lang="ko-KR" altLang="en-US" sz="3200" dirty="0"/>
              <a:t>덜 손</a:t>
            </a:r>
            <a:endParaRPr lang="en-US" altLang="ko-KR" sz="32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2357451-D7D1-41FD-9074-DF04ADBDB752}"/>
              </a:ext>
            </a:extLst>
          </p:cNvPr>
          <p:cNvSpPr/>
          <p:nvPr/>
        </p:nvSpPr>
        <p:spPr>
          <a:xfrm>
            <a:off x="7602871" y="4091752"/>
            <a:ext cx="2280865" cy="1972638"/>
          </a:xfrm>
          <a:prstGeom prst="roundRect">
            <a:avLst/>
          </a:prstGeom>
          <a:ln w="762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400" dirty="0"/>
              <a:t>騷</a:t>
            </a:r>
            <a:r>
              <a:rPr lang="ko-KR" altLang="en-US" sz="3600" dirty="0"/>
              <a:t> </a:t>
            </a:r>
            <a:r>
              <a:rPr lang="ko-KR" altLang="en-US" sz="2800" dirty="0"/>
              <a:t>떠들 소</a:t>
            </a:r>
            <a:r>
              <a:rPr lang="ko-KR" altLang="en-US" sz="3200" dirty="0"/>
              <a:t> </a:t>
            </a:r>
            <a:endParaRPr lang="en-US" altLang="ko-KR" sz="3600" dirty="0"/>
          </a:p>
          <a:p>
            <a:r>
              <a:rPr lang="ko-KR" altLang="en-US" sz="4400" dirty="0"/>
              <a:t>音</a:t>
            </a:r>
            <a:r>
              <a:rPr lang="ko-KR" altLang="en-US" sz="3600" dirty="0"/>
              <a:t> </a:t>
            </a:r>
            <a:r>
              <a:rPr lang="ko-KR" altLang="en-US" sz="2800" dirty="0"/>
              <a:t>소리 음</a:t>
            </a:r>
            <a:endParaRPr lang="en-US" altLang="ko-KR" sz="32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A744BB4-CF40-41AB-8214-5F2D46CDC426}"/>
              </a:ext>
            </a:extLst>
          </p:cNvPr>
          <p:cNvSpPr/>
          <p:nvPr/>
        </p:nvSpPr>
        <p:spPr>
          <a:xfrm>
            <a:off x="9911133" y="4106837"/>
            <a:ext cx="2280866" cy="1972638"/>
          </a:xfrm>
          <a:prstGeom prst="roundRect">
            <a:avLst/>
          </a:prstGeom>
          <a:ln w="762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4400" dirty="0"/>
              <a:t> 發</a:t>
            </a:r>
            <a:r>
              <a:rPr lang="ko-KR" altLang="en-US" sz="3600" dirty="0"/>
              <a:t> </a:t>
            </a:r>
            <a:r>
              <a:rPr lang="ko-KR" altLang="en-US" sz="3200" dirty="0"/>
              <a:t>필 발</a:t>
            </a:r>
            <a:endParaRPr lang="en-US" altLang="ko-KR" sz="3600" dirty="0"/>
          </a:p>
          <a:p>
            <a:r>
              <a:rPr lang="ko-KR" altLang="en-US" sz="4400" dirty="0"/>
              <a:t> 生</a:t>
            </a:r>
            <a:r>
              <a:rPr lang="ko-KR" altLang="en-US" sz="3600" dirty="0"/>
              <a:t> </a:t>
            </a:r>
            <a:r>
              <a:rPr lang="ko-KR" altLang="en-US" sz="3200" dirty="0"/>
              <a:t>날 생</a:t>
            </a:r>
            <a:endParaRPr lang="en-US" altLang="ko-KR" sz="3200" dirty="0"/>
          </a:p>
        </p:txBody>
      </p:sp>
    </p:spTree>
    <p:extLst>
      <p:ext uri="{BB962C8B-B14F-4D97-AF65-F5344CB8AC3E}">
        <p14:creationId xmlns:p14="http://schemas.microsoft.com/office/powerpoint/2010/main" val="156709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38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0" y="4684417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/>
              <a:t>1. </a:t>
            </a: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신재생 에너지를 소재로 만든 한국의 우표들이에요</a:t>
            </a:r>
            <a:r>
              <a:rPr lang="en-US" altLang="ko-KR" sz="3200" dirty="0"/>
              <a:t>. </a:t>
            </a:r>
            <a:r>
              <a:rPr lang="ko-KR" altLang="en-US" sz="3200" dirty="0"/>
              <a:t>어떤 에너지를 표현했는지 얘기해 봐요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F00976-1162-4AA8-BBF4-30EF2B4C7C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80" y="1284270"/>
            <a:ext cx="6056316" cy="30852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B8CA49-53C5-49E1-98FA-6F31E9534F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0422" y="1284270"/>
            <a:ext cx="6056316" cy="308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00FA16-28EF-4CA4-AC61-2A859F493E6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822450-72C1-4EEC-98D0-CDF1C088A0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01B1460C-427D-49C1-B4CC-1AC852093A20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38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2C4A2D9-5728-4ADC-9506-10A29CA27E53}"/>
              </a:ext>
            </a:extLst>
          </p:cNvPr>
          <p:cNvSpPr txBox="1"/>
          <p:nvPr/>
        </p:nvSpPr>
        <p:spPr>
          <a:xfrm>
            <a:off x="441788" y="3740529"/>
            <a:ext cx="1175021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앞서서 신재생 에너지를 개발한 나라들의 이야기를 읽을 거예요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B90BDA-B634-471D-8C9C-131ED52B00EC}"/>
              </a:ext>
            </a:extLst>
          </p:cNvPr>
          <p:cNvSpPr txBox="1"/>
          <p:nvPr/>
        </p:nvSpPr>
        <p:spPr>
          <a:xfrm>
            <a:off x="5137079" y="32286"/>
            <a:ext cx="4255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/>
              <a:t>신재생 에너지 개발</a:t>
            </a:r>
            <a:endParaRPr lang="en-US" sz="36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68DFB3-5F1A-4BCF-A00F-E9B03D259B44}"/>
              </a:ext>
            </a:extLst>
          </p:cNvPr>
          <p:cNvSpPr txBox="1"/>
          <p:nvPr/>
        </p:nvSpPr>
        <p:spPr>
          <a:xfrm>
            <a:off x="2007129" y="4462902"/>
            <a:ext cx="1018487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사진별로 어느 나라 이야기인지 얘기해 보세요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그 나라의 어떤 특징이 에너지 개발에 영향을 미쳤어요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</a:t>
            </a:r>
            <a:endParaRPr lang="en-US" sz="3000" b="1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84F8CA-3591-4F71-9E29-672D1DE96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7129" y="829013"/>
            <a:ext cx="3194963" cy="26821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EFEB20-4D2D-4209-86DE-A2DE0F3C06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2459" y="829013"/>
            <a:ext cx="3243228" cy="26821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66C56D-74BB-4333-B97F-747AF899E3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6054" y="833516"/>
            <a:ext cx="3048913" cy="267764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36AE9C-CB7E-4C76-B520-A976996E0FE2}"/>
              </a:ext>
            </a:extLst>
          </p:cNvPr>
          <p:cNvSpPr/>
          <p:nvPr/>
        </p:nvSpPr>
        <p:spPr>
          <a:xfrm>
            <a:off x="441789" y="829013"/>
            <a:ext cx="1384973" cy="268214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에너지 강국의 사례 읽기</a:t>
            </a:r>
            <a:endParaRPr lang="en-US" sz="28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64E079-611A-4B97-B70C-71E94C16AC02}"/>
              </a:ext>
            </a:extLst>
          </p:cNvPr>
          <p:cNvSpPr/>
          <p:nvPr/>
        </p:nvSpPr>
        <p:spPr>
          <a:xfrm>
            <a:off x="441788" y="4513726"/>
            <a:ext cx="1364425" cy="1047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읽고 나서</a:t>
            </a:r>
            <a:endParaRPr lang="en-US" sz="2800" b="1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D43DA1E-DEA8-4D09-8179-29FC3075F023}"/>
              </a:ext>
            </a:extLst>
          </p:cNvPr>
          <p:cNvSpPr/>
          <p:nvPr/>
        </p:nvSpPr>
        <p:spPr>
          <a:xfrm>
            <a:off x="8873956" y="5611550"/>
            <a:ext cx="2913107" cy="1072323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연습 문제 </a:t>
            </a:r>
            <a:r>
              <a:rPr lang="en-US" altLang="ko-KR" sz="28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0750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18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39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410026" y="1124765"/>
            <a:ext cx="9843583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풍력 에너지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태양열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에너지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태양광 에너지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해양 에너지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수력 에너지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바이오 에너지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폐기물 에너지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지열 에너지 중에서 관심 있는 것을 하나 정해서 조사를 시작하세요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198035" y="5260054"/>
            <a:ext cx="3850642" cy="117863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신재생 에너지 개발</a:t>
            </a:r>
            <a:r>
              <a:rPr lang="en-US" altLang="ko-KR" sz="2800" dirty="0">
                <a:latin typeface="+mn-ea"/>
              </a:rPr>
              <a:t>·</a:t>
            </a:r>
            <a:r>
              <a:rPr lang="ko-KR" altLang="en-US" sz="2800" dirty="0">
                <a:latin typeface="+mn-ea"/>
              </a:rPr>
              <a:t>사용 사례 조사해서 글 쓰기</a:t>
            </a:r>
            <a:endParaRPr lang="en-US" sz="2800" dirty="0"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197" y="1117282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07B8008-00B1-44CD-BB21-83FD36B2B927}"/>
              </a:ext>
            </a:extLst>
          </p:cNvPr>
          <p:cNvSpPr txBox="1"/>
          <p:nvPr/>
        </p:nvSpPr>
        <p:spPr>
          <a:xfrm>
            <a:off x="410026" y="4755219"/>
            <a:ext cx="852790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교과서의 표를 완성한 다음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,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 예시 글 쓰기 지면에 직접 써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204A09-035D-4F8D-AF54-3EBFBCF6F44E}"/>
              </a:ext>
            </a:extLst>
          </p:cNvPr>
          <p:cNvSpPr/>
          <p:nvPr/>
        </p:nvSpPr>
        <p:spPr>
          <a:xfrm>
            <a:off x="298174" y="3058055"/>
            <a:ext cx="11606192" cy="15885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글을 쓸 때는</a:t>
            </a:r>
            <a:r>
              <a:rPr lang="en-US" altLang="ko-KR" sz="3200" b="1" dirty="0"/>
              <a:t> </a:t>
            </a:r>
            <a:r>
              <a:rPr lang="ko-KR" altLang="en-US" sz="3200" b="1" dirty="0"/>
              <a:t>조사한 것을 그대로 </a:t>
            </a:r>
            <a:r>
              <a:rPr lang="ko-KR" altLang="en-US" sz="3200" b="1" dirty="0">
                <a:solidFill>
                  <a:srgbClr val="FF0000"/>
                </a:solidFill>
              </a:rPr>
              <a:t>길게 베껴 쓰지 말고 </a:t>
            </a:r>
            <a:r>
              <a:rPr lang="ko-KR" altLang="en-US" sz="3200" b="1" dirty="0"/>
              <a:t>자신의 말로 풀어서 </a:t>
            </a:r>
            <a:r>
              <a:rPr lang="ko-KR" altLang="en-US" sz="3200" b="1" dirty="0">
                <a:solidFill>
                  <a:srgbClr val="FF0000"/>
                </a:solidFill>
              </a:rPr>
              <a:t>짧고 쉽게 </a:t>
            </a:r>
            <a:r>
              <a:rPr lang="ko-KR" altLang="en-US" sz="3200" b="1" dirty="0"/>
              <a:t>쓰도록 하세요</a:t>
            </a:r>
            <a:r>
              <a:rPr lang="en-US" altLang="ko-KR" sz="3200" b="1" dirty="0"/>
              <a:t>.</a:t>
            </a:r>
            <a:r>
              <a:rPr lang="ko-KR" altLang="en-US" sz="3200" b="1" dirty="0"/>
              <a:t>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7" grpId="0" animBg="1"/>
      <p:bldP spid="14" grpId="0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D74C58-FE96-4C4D-99F6-34146DEA4E50}"/>
              </a:ext>
            </a:extLst>
          </p:cNvPr>
          <p:cNvSpPr txBox="1"/>
          <p:nvPr/>
        </p:nvSpPr>
        <p:spPr>
          <a:xfrm>
            <a:off x="4017195" y="1618305"/>
            <a:ext cx="8174805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한국에서 볼 수 있는 에너지 소비효율 등급 표시 레이블이에요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0"/>
            <a:ext cx="2922309" cy="12415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BA6CBD-EF5A-48A0-BE58-D62F65928162}"/>
              </a:ext>
            </a:extLst>
          </p:cNvPr>
          <p:cNvSpPr txBox="1"/>
          <p:nvPr/>
        </p:nvSpPr>
        <p:spPr>
          <a:xfrm>
            <a:off x="2454965" y="431366"/>
            <a:ext cx="96475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한국의 에너지 소비효율 등급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 descr="A picture containing clock, meter&#10;&#10;Description automatically generated">
            <a:extLst>
              <a:ext uri="{FF2B5EF4-FFF2-40B4-BE49-F238E27FC236}">
                <a16:creationId xmlns:a16="http://schemas.microsoft.com/office/drawing/2014/main" id="{1A606721-0E26-4C89-A9E6-E195AF8115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50" y="1392273"/>
            <a:ext cx="3739745" cy="44101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2CCE02-9D27-4FEC-8A1C-5974777EF4E3}"/>
              </a:ext>
            </a:extLst>
          </p:cNvPr>
          <p:cNvSpPr txBox="1"/>
          <p:nvPr/>
        </p:nvSpPr>
        <p:spPr>
          <a:xfrm>
            <a:off x="4017195" y="2901494"/>
            <a:ext cx="817480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어떤 제품에서 이런 표시를 볼 수 있을까요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335E15-0D80-45DE-8638-509415F68525}"/>
              </a:ext>
            </a:extLst>
          </p:cNvPr>
          <p:cNvSpPr txBox="1"/>
          <p:nvPr/>
        </p:nvSpPr>
        <p:spPr>
          <a:xfrm>
            <a:off x="4017194" y="3630231"/>
            <a:ext cx="817480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1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등급이 좋을까요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5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등급이 좋을까요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3492038-F556-47D7-9C4D-09B860F7C77A}"/>
              </a:ext>
            </a:extLst>
          </p:cNvPr>
          <p:cNvSpPr/>
          <p:nvPr/>
        </p:nvSpPr>
        <p:spPr>
          <a:xfrm>
            <a:off x="7278756" y="4490561"/>
            <a:ext cx="4029776" cy="149826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함께 읽어 봐요</a:t>
            </a:r>
            <a:r>
              <a:rPr lang="en-US" altLang="ko-KR" sz="3200" b="1" dirty="0"/>
              <a:t>.</a:t>
            </a:r>
          </a:p>
          <a:p>
            <a:pPr algn="ctr"/>
            <a:r>
              <a:rPr lang="ko-KR" altLang="en-US" sz="2400" dirty="0"/>
              <a:t>교과서 </a:t>
            </a:r>
            <a:r>
              <a:rPr lang="en-US" altLang="ko-KR" sz="2400" dirty="0"/>
              <a:t>40</a:t>
            </a:r>
            <a:r>
              <a:rPr lang="ko-KR" altLang="en-US" sz="2400" dirty="0"/>
              <a:t>쪽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7271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3" grpId="0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D74C58-FE96-4C4D-99F6-34146DEA4E50}"/>
              </a:ext>
            </a:extLst>
          </p:cNvPr>
          <p:cNvSpPr txBox="1"/>
          <p:nvPr/>
        </p:nvSpPr>
        <p:spPr>
          <a:xfrm>
            <a:off x="4185837" y="1498132"/>
            <a:ext cx="485377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이런 표시 본 적 있어요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0"/>
            <a:ext cx="2922309" cy="12415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BA6CBD-EF5A-48A0-BE58-D62F65928162}"/>
              </a:ext>
            </a:extLst>
          </p:cNvPr>
          <p:cNvSpPr txBox="1"/>
          <p:nvPr/>
        </p:nvSpPr>
        <p:spPr>
          <a:xfrm>
            <a:off x="4076867" y="431366"/>
            <a:ext cx="4853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다양한 레이블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2CCE02-9D27-4FEC-8A1C-5974777EF4E3}"/>
              </a:ext>
            </a:extLst>
          </p:cNvPr>
          <p:cNvSpPr txBox="1"/>
          <p:nvPr/>
        </p:nvSpPr>
        <p:spPr>
          <a:xfrm>
            <a:off x="4185837" y="2197322"/>
            <a:ext cx="485377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어떤 제품에서 봤어요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3074" name="Picture 2" descr="FTC Seeks Public Input on Proposed Changes to Appliance Labeling ...">
            <a:extLst>
              <a:ext uri="{FF2B5EF4-FFF2-40B4-BE49-F238E27FC236}">
                <a16:creationId xmlns:a16="http://schemas.microsoft.com/office/drawing/2014/main" id="{EC477623-3514-45FA-AA7C-3C1C2B33E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7" y="1307518"/>
            <a:ext cx="3866710" cy="529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F1741E-7296-4DA7-A240-EF5E72B8ADC4}"/>
              </a:ext>
            </a:extLst>
          </p:cNvPr>
          <p:cNvSpPr txBox="1"/>
          <p:nvPr/>
        </p:nvSpPr>
        <p:spPr>
          <a:xfrm rot="5400000">
            <a:off x="2891274" y="4826547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©ftc.gov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3B649C-D256-4A95-9803-F801F27EE1BD}"/>
              </a:ext>
            </a:extLst>
          </p:cNvPr>
          <p:cNvSpPr txBox="1"/>
          <p:nvPr/>
        </p:nvSpPr>
        <p:spPr>
          <a:xfrm>
            <a:off x="4185837" y="2896512"/>
            <a:ext cx="485377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어떤 정보들이 들어 있는지 자세히 볼까요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3F7E36D-AA25-46F4-A0C0-9BF8A3425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640" y="178958"/>
            <a:ext cx="3051203" cy="642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9DF7D11B-54A9-49CA-99E3-01E60179C640}"/>
              </a:ext>
            </a:extLst>
          </p:cNvPr>
          <p:cNvSpPr/>
          <p:nvPr/>
        </p:nvSpPr>
        <p:spPr>
          <a:xfrm>
            <a:off x="6910610" y="4606489"/>
            <a:ext cx="1802091" cy="1148648"/>
          </a:xfrm>
          <a:prstGeom prst="wedgeEllipseCallout">
            <a:avLst>
              <a:gd name="adj1" fmla="val 65426"/>
              <a:gd name="adj2" fmla="val -86983"/>
            </a:avLst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b="1" dirty="0"/>
              <a:t>EU</a:t>
            </a:r>
            <a:endParaRPr lang="en-US" sz="3600" b="1" dirty="0"/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3B42C00B-DE34-42ED-9B4E-5FEBAC238CCD}"/>
              </a:ext>
            </a:extLst>
          </p:cNvPr>
          <p:cNvSpPr/>
          <p:nvPr/>
        </p:nvSpPr>
        <p:spPr>
          <a:xfrm>
            <a:off x="4293909" y="4606489"/>
            <a:ext cx="1802091" cy="1148648"/>
          </a:xfrm>
          <a:prstGeom prst="wedgeEllipseCallout">
            <a:avLst>
              <a:gd name="adj1" fmla="val -75521"/>
              <a:gd name="adj2" fmla="val -48949"/>
            </a:avLst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/>
              <a:t>미국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4252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0" grpId="0"/>
      <p:bldP spid="7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E77131-8264-42E7-92F9-3CD1E31ADA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67" t="21629" r="11834" b="23704"/>
          <a:stretch/>
        </p:blipFill>
        <p:spPr>
          <a:xfrm>
            <a:off x="1280160" y="2433903"/>
            <a:ext cx="9631680" cy="3749040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8DEA72F-1F69-46F4-AED9-EC0C81BF8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6A7E51-F753-4968-B858-0532B62F72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67" t="37926" r="27500" b="32000"/>
          <a:stretch/>
        </p:blipFill>
        <p:spPr>
          <a:xfrm rot="390707">
            <a:off x="7096761" y="400738"/>
            <a:ext cx="4795520" cy="206248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30E77-5C85-410F-9DD2-653E85186C48}"/>
              </a:ext>
            </a:extLst>
          </p:cNvPr>
          <p:cNvSpPr txBox="1"/>
          <p:nvPr/>
        </p:nvSpPr>
        <p:spPr>
          <a:xfrm>
            <a:off x="995680" y="376744"/>
            <a:ext cx="5791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800" dirty="0"/>
              <a:t>워크북 </a:t>
            </a:r>
            <a:r>
              <a:rPr lang="en-US" altLang="ko-KR" sz="2800" dirty="0"/>
              <a:t>17-18</a:t>
            </a:r>
            <a:r>
              <a:rPr lang="ko-KR" altLang="en-US" sz="2800" dirty="0"/>
              <a:t>쪽에 에너지 절약 방법을 활용한 주사위 놀이 </a:t>
            </a:r>
            <a:r>
              <a:rPr lang="ko-KR" altLang="en-US" sz="2800" b="1" dirty="0"/>
              <a:t>방법</a:t>
            </a:r>
            <a:r>
              <a:rPr lang="ko-KR" altLang="en-US" sz="2800" dirty="0"/>
              <a:t>과 </a:t>
            </a:r>
            <a:r>
              <a:rPr lang="ko-KR" altLang="en-US" sz="2800" b="1" dirty="0"/>
              <a:t>놀이판</a:t>
            </a:r>
            <a:r>
              <a:rPr lang="ko-KR" altLang="en-US" sz="2800" dirty="0"/>
              <a:t>이 있어요</a:t>
            </a:r>
            <a:r>
              <a:rPr lang="en-US" altLang="ko-KR" sz="2800" dirty="0"/>
              <a:t>. </a:t>
            </a:r>
            <a:r>
              <a:rPr lang="en-US" altLang="ko-KR" sz="2800" b="1" dirty="0"/>
              <a:t>3</a:t>
            </a:r>
            <a:r>
              <a:rPr lang="ko-KR" altLang="en-US" sz="2800" b="1" dirty="0"/>
              <a:t>개의 빈 칸</a:t>
            </a:r>
            <a:r>
              <a:rPr lang="ko-KR" altLang="en-US" sz="2800" dirty="0"/>
              <a:t>을 완성한 후에 친구들과 함께 해 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EDB99D0-5C4F-476B-9B60-AD658745474C}"/>
              </a:ext>
            </a:extLst>
          </p:cNvPr>
          <p:cNvSpPr/>
          <p:nvPr/>
        </p:nvSpPr>
        <p:spPr>
          <a:xfrm>
            <a:off x="9656963" y="4518707"/>
            <a:ext cx="2336800" cy="14409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/>
              <a:t>워크북 </a:t>
            </a:r>
            <a:r>
              <a:rPr lang="en-US" altLang="ko-KR" sz="3200" b="1" dirty="0"/>
              <a:t>17-18</a:t>
            </a:r>
            <a:r>
              <a:rPr lang="ko-KR" altLang="en-US" sz="3200" b="1" dirty="0"/>
              <a:t>쪽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1268181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667760" y="311411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469088"/>
            <a:chOff x="10278152" y="217170"/>
            <a:chExt cx="1270380" cy="2469088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633507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©uihere.com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25600" y="1782070"/>
            <a:ext cx="8436414" cy="39186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교과서 </a:t>
            </a:r>
            <a:r>
              <a:rPr lang="en-US" altLang="ko-KR" sz="3000" dirty="0">
                <a:latin typeface="+mn-ea"/>
              </a:rPr>
              <a:t>39</a:t>
            </a:r>
            <a:r>
              <a:rPr lang="ko-KR" altLang="en-US" sz="3000" dirty="0">
                <a:latin typeface="+mn-ea"/>
              </a:rPr>
              <a:t>쪽 쓰기 활동에서 신재생 에너지 중 어느 것을 골라서 조사를 했나요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조사를 조금 더 많이 해서 보고서를 써 보세요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첫째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자신이 선택한 에너지에 대해 설명하세요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둘째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에너지 개발 또는 사용 사례에 대해 자세하게 쓰세요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셋째</a:t>
            </a:r>
            <a:r>
              <a:rPr lang="en-US" altLang="ko-KR" sz="3000" dirty="0">
                <a:latin typeface="+mn-ea"/>
              </a:rPr>
              <a:t>,</a:t>
            </a:r>
            <a:r>
              <a:rPr lang="ko-KR" altLang="en-US" sz="3000" dirty="0">
                <a:latin typeface="+mn-ea"/>
              </a:rPr>
              <a:t> 조사를 통해 배운 점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깨달은 점 등을 정리하세요</a:t>
            </a:r>
            <a:r>
              <a:rPr lang="en-US" altLang="ko-KR" sz="3000" dirty="0">
                <a:latin typeface="+mn-ea"/>
              </a:rPr>
              <a:t>.</a:t>
            </a:r>
            <a:r>
              <a:rPr lang="ko-KR" altLang="en-US" sz="3000" dirty="0">
                <a:latin typeface="+mn-ea"/>
              </a:rPr>
              <a:t> </a:t>
            </a:r>
            <a:r>
              <a:rPr lang="en-US" altLang="ko-KR" sz="3000" dirty="0">
                <a:latin typeface="+mn-ea"/>
              </a:rPr>
              <a:t>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14218" y="20320"/>
            <a:ext cx="2887548" cy="1898327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연습문제도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4617077" y="382316"/>
            <a:ext cx="7560112" cy="3364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인류는 오랫동안 땅속에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매장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되어 있는 에너지들을 사용해 왔어요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그런데 석탄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석유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천연가스 등의 자원은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한정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되어 있고 환경 문제도 심각해졌어요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그래서 자연을 이용해서 에너지를 얻으려는 노력들이 계속되고 있지요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429941" y="4229047"/>
            <a:ext cx="1093347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오늘 하루 동안 어떤 에너지를 사용했어요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429941" y="4988447"/>
            <a:ext cx="840389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에너지 절약을 위해 평상시에 노력하고 있어요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BEE8E8-04BA-4AA9-9EF1-32DB095121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9326880" y="3219090"/>
            <a:ext cx="2036532" cy="28867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852D9D-8943-4FB2-90D2-452B82B4C2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" y="269333"/>
            <a:ext cx="4631887" cy="359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</a:t>
            </a:r>
            <a:r>
              <a:rPr lang="en-US" altLang="ko-KR" sz="3200"/>
              <a:t>.COM</a:t>
            </a:r>
            <a:r>
              <a:rPr lang="ko-KR" altLang="en-US" sz="320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http://clipart-library.com/teacher-speaking-cliparts.html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https://cliparts.zone/loner-cliparts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https://www.clipart.email/clipart/ac-fan-clipart-282768.html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https://yespress.info/new-cliparts/school-projects-on-saving-electricity-clipart.htm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https://www.ftc.gov/news-events/press-releases/2012/02/ftc-seeks-public-input-proposed-changes-appliance-labeling-rule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https://en.wikipedia.org/wiki/European_Union_energy_label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07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3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과에서는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신재생 에너지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에 대해 알아보고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생활 속의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에너지 절약 방법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에 대해 이야기할 거예요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28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420280" y="2002094"/>
            <a:ext cx="4984840" cy="3880833"/>
            <a:chOff x="603160" y="2296734"/>
            <a:chExt cx="4886836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4886836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생활 속 에너지 절약 방법을 소개할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신재생 에너지의 종류와 특징을 설명할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64599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5556865" y="2002093"/>
            <a:ext cx="6214855" cy="3880834"/>
            <a:chOff x="634066" y="2296733"/>
            <a:chExt cx="5245126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634066" y="3099087"/>
              <a:ext cx="5245126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신재생 에너지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에너지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니만큼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느니만큼</a:t>
              </a:r>
              <a:endParaRPr lang="en-US" altLang="ko-KR" sz="3200" dirty="0"/>
            </a:p>
            <a:p>
              <a:r>
                <a:rPr lang="en-US" altLang="ko-KR" sz="3200" dirty="0"/>
                <a:t>            2. </a:t>
              </a:r>
              <a:r>
                <a:rPr lang="ko-KR" altLang="en-US" sz="3200" dirty="0"/>
                <a:t>조차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에너지 소비효율 등급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999066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32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신재생 에너지의 종류</a:t>
            </a:r>
            <a:endParaRPr lang="en-US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4A0990-03F1-436F-8A40-D60C19A9B2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73559"/>
            <a:ext cx="6797040" cy="5409922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A59B8E6-0D84-49C2-AFAD-8896AD4133D0}"/>
              </a:ext>
            </a:extLst>
          </p:cNvPr>
          <p:cNvSpPr/>
          <p:nvPr/>
        </p:nvSpPr>
        <p:spPr>
          <a:xfrm>
            <a:off x="6898640" y="929648"/>
            <a:ext cx="5140960" cy="5085072"/>
          </a:xfrm>
          <a:prstGeom prst="roundRect">
            <a:avLst>
              <a:gd name="adj" fmla="val 799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3200" dirty="0"/>
              <a:t>태양광 에너지</a:t>
            </a:r>
            <a:endParaRPr lang="en-US" altLang="ko-KR" sz="3200" dirty="0"/>
          </a:p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3200" dirty="0"/>
              <a:t>태양열 에너지</a:t>
            </a:r>
            <a:endParaRPr lang="en-US" altLang="ko-KR" sz="3200" dirty="0"/>
          </a:p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3200" dirty="0"/>
              <a:t>해양 에너지</a:t>
            </a:r>
            <a:endParaRPr lang="en-US" altLang="ko-KR" sz="3200" dirty="0"/>
          </a:p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3200" dirty="0"/>
              <a:t>수력 에너지</a:t>
            </a:r>
            <a:endParaRPr lang="en-US" altLang="ko-KR" sz="3200" dirty="0"/>
          </a:p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3200" dirty="0"/>
              <a:t>풍력 에너지</a:t>
            </a:r>
            <a:endParaRPr lang="en-US" altLang="ko-KR" sz="3200" dirty="0"/>
          </a:p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3200" dirty="0"/>
              <a:t>지열 에너지</a:t>
            </a:r>
            <a:endParaRPr lang="en-US" altLang="ko-KR" sz="3200" dirty="0"/>
          </a:p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3200" dirty="0"/>
              <a:t>바이오 에너지</a:t>
            </a:r>
            <a:endParaRPr lang="en-US" altLang="ko-KR" sz="3200" dirty="0"/>
          </a:p>
          <a:p>
            <a:pPr marL="285750" indent="-285750" algn="ctr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ko-KR" altLang="en-US" sz="3200" dirty="0"/>
              <a:t>폐기물 에너지</a:t>
            </a:r>
            <a:endParaRPr lang="en-US" sz="32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3EDE19B-3ACB-4397-95A4-2A58F3EC67A5}"/>
              </a:ext>
            </a:extLst>
          </p:cNvPr>
          <p:cNvSpPr/>
          <p:nvPr/>
        </p:nvSpPr>
        <p:spPr>
          <a:xfrm>
            <a:off x="3302000" y="2133600"/>
            <a:ext cx="5831354" cy="26901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/>
              <a:t>그림과 에너지의 종류를 짝지어 보세요</a:t>
            </a:r>
            <a:r>
              <a:rPr lang="en-US" altLang="ko-KR" sz="4000" b="1" dirty="0"/>
              <a:t>.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52044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33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에너지 관련 어휘</a:t>
            </a:r>
            <a:endParaRPr lang="en-US" sz="4000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006076"/>
              </p:ext>
            </p:extLst>
          </p:nvPr>
        </p:nvGraphicFramePr>
        <p:xfrm>
          <a:off x="0" y="860075"/>
          <a:ext cx="12192000" cy="54210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58172523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340866150"/>
                    </a:ext>
                  </a:extLst>
                </a:gridCol>
              </a:tblGrid>
              <a:tr h="17504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자원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신재생 에너지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대체 에너지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미래의 에너지 산업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75040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전력 소비량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고갈</a:t>
                      </a:r>
                      <a:r>
                        <a:rPr lang="en-US" altLang="ko-KR" sz="4000" dirty="0"/>
                        <a:t>(</a:t>
                      </a:r>
                      <a:r>
                        <a:rPr lang="ko-KR" altLang="en-US" sz="4000" dirty="0"/>
                        <a:t>되다</a:t>
                      </a:r>
                      <a:r>
                        <a:rPr lang="en-US" altLang="ko-KR" sz="4000" dirty="0"/>
                        <a:t>)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무한하다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에너지를 개발하다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4183986"/>
                  </a:ext>
                </a:extLst>
              </a:tr>
              <a:tr h="175040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에너지 효율이 높다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에너지 효율이 낮다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~</a:t>
                      </a:r>
                      <a:r>
                        <a:rPr lang="ko-KR" altLang="en-US" sz="4000" dirty="0"/>
                        <a:t>을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를 </a:t>
                      </a:r>
                      <a:r>
                        <a:rPr lang="en-US" altLang="ko-KR" sz="4000" dirty="0"/>
                        <a:t>~(</a:t>
                      </a:r>
                      <a:r>
                        <a:rPr lang="ko-KR" altLang="en-US" sz="4000" dirty="0"/>
                        <a:t>으</a:t>
                      </a:r>
                      <a:r>
                        <a:rPr lang="en-US" altLang="ko-KR" sz="4000" dirty="0"/>
                        <a:t>)</a:t>
                      </a:r>
                      <a:r>
                        <a:rPr lang="ko-KR" altLang="en-US" sz="4000" dirty="0"/>
                        <a:t>로 변환하다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~</a:t>
                      </a:r>
                      <a:r>
                        <a:rPr lang="ko-KR" altLang="en-US" sz="4000" dirty="0"/>
                        <a:t>을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를 </a:t>
                      </a:r>
                      <a:r>
                        <a:rPr lang="en-US" altLang="ko-KR" sz="4000" dirty="0"/>
                        <a:t>~</a:t>
                      </a:r>
                      <a:r>
                        <a:rPr lang="ko-KR" altLang="en-US" sz="4000" dirty="0"/>
                        <a:t>에 활용하다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7010943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6BFA35DA-045C-4424-B369-80492A728F06}"/>
              </a:ext>
            </a:extLst>
          </p:cNvPr>
          <p:cNvSpPr/>
          <p:nvPr/>
        </p:nvSpPr>
        <p:spPr>
          <a:xfrm>
            <a:off x="5862347" y="4150130"/>
            <a:ext cx="6070601" cy="17297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많이 써서 없어진다는 뜻을 가진 말을 찾아 보세요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7D7D040-BA0E-4946-AC39-99699644EC30}"/>
              </a:ext>
            </a:extLst>
          </p:cNvPr>
          <p:cNvSpPr/>
          <p:nvPr/>
        </p:nvSpPr>
        <p:spPr>
          <a:xfrm>
            <a:off x="2489199" y="2176755"/>
            <a:ext cx="8381514" cy="4212093"/>
          </a:xfrm>
          <a:prstGeom prst="ellipse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FF00"/>
                </a:solidFill>
              </a:rPr>
              <a:t>신재생 에너지</a:t>
            </a:r>
            <a:r>
              <a:rPr lang="ko-KR" altLang="en-US" sz="3600" b="1" dirty="0">
                <a:solidFill>
                  <a:schemeClr val="bg1"/>
                </a:solidFill>
              </a:rPr>
              <a:t>는 재생 가능한 새로운 에너지를 뜻하고</a:t>
            </a:r>
            <a:r>
              <a:rPr lang="en-US" altLang="ko-KR" sz="3600" b="1" dirty="0">
                <a:solidFill>
                  <a:schemeClr val="bg1"/>
                </a:solidFill>
              </a:rPr>
              <a:t>, </a:t>
            </a:r>
            <a:r>
              <a:rPr lang="ko-KR" altLang="en-US" sz="3600" b="1" dirty="0">
                <a:solidFill>
                  <a:srgbClr val="FF0000"/>
                </a:solidFill>
              </a:rPr>
              <a:t>대체 에너지</a:t>
            </a:r>
            <a:r>
              <a:rPr lang="ko-KR" altLang="en-US" sz="3600" b="1" dirty="0">
                <a:solidFill>
                  <a:schemeClr val="bg1"/>
                </a:solidFill>
              </a:rPr>
              <a:t>는 지금의 화석 연료를 대신할 에너지라는 뜻입니다</a:t>
            </a:r>
            <a:r>
              <a:rPr lang="en-US" altLang="ko-KR" sz="3600" b="1" dirty="0">
                <a:solidFill>
                  <a:schemeClr val="bg1"/>
                </a:solidFill>
              </a:rPr>
              <a:t>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08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21707F-2A96-4117-82F6-0C0FE5235C77}"/>
              </a:ext>
            </a:extLst>
          </p:cNvPr>
          <p:cNvSpPr txBox="1"/>
          <p:nvPr/>
        </p:nvSpPr>
        <p:spPr>
          <a:xfrm>
            <a:off x="116958" y="395007"/>
            <a:ext cx="11984548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/>
              <a:t>개발하다 </a:t>
            </a:r>
            <a:r>
              <a:rPr lang="en-US" altLang="ko-KR" sz="6000" dirty="0"/>
              <a:t>vs </a:t>
            </a:r>
            <a:r>
              <a:rPr lang="ko-KR" altLang="en-US" sz="6000" b="1" dirty="0"/>
              <a:t>계발하다</a:t>
            </a:r>
            <a:endParaRPr lang="en-US" altLang="ko-KR" sz="60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2B8D1-8870-4070-81E6-7EBCD5C64E6B}"/>
              </a:ext>
            </a:extLst>
          </p:cNvPr>
          <p:cNvSpPr txBox="1"/>
          <p:nvPr/>
        </p:nvSpPr>
        <p:spPr>
          <a:xfrm>
            <a:off x="116958" y="1431935"/>
            <a:ext cx="5964865" cy="52681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20000"/>
              </a:lnSpc>
              <a:buAutoNum type="arabicPeriod"/>
            </a:pPr>
            <a:r>
              <a:rPr lang="ko-KR" altLang="en-US" sz="3200" dirty="0">
                <a:latin typeface="+mn-ea"/>
              </a:rPr>
              <a:t>토지나 천연자원 따위를 유용하게 만들다</a:t>
            </a:r>
            <a:r>
              <a:rPr lang="en-US" altLang="ko-KR" sz="3200" dirty="0">
                <a:latin typeface="+mn-ea"/>
              </a:rPr>
              <a:t>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ko-KR" altLang="en-US" sz="3200" dirty="0">
                <a:latin typeface="+mn-ea"/>
              </a:rPr>
              <a:t>지식이나 재능 따위를 발달하게 하다</a:t>
            </a:r>
            <a:r>
              <a:rPr lang="en-US" altLang="ko-KR" sz="3200" dirty="0">
                <a:latin typeface="+mn-ea"/>
              </a:rPr>
              <a:t>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ko-KR" altLang="en-US" sz="3200" dirty="0">
                <a:latin typeface="+mn-ea"/>
              </a:rPr>
              <a:t>산업이나 경제 따위를 발전하게 하다</a:t>
            </a:r>
            <a:r>
              <a:rPr lang="en-US" altLang="ko-KR" sz="3200" dirty="0">
                <a:latin typeface="+mn-ea"/>
              </a:rPr>
              <a:t>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ko-KR" altLang="en-US" sz="3200" dirty="0">
                <a:latin typeface="+mn-ea"/>
              </a:rPr>
              <a:t>새로운 물건이나 생각 따위를 만들다</a:t>
            </a:r>
            <a:r>
              <a:rPr lang="en-US" altLang="ko-KR" sz="3200" dirty="0">
                <a:latin typeface="+mn-ea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F50C82-4C5C-4BA8-967D-081575631DB5}"/>
              </a:ext>
            </a:extLst>
          </p:cNvPr>
          <p:cNvSpPr txBox="1"/>
          <p:nvPr/>
        </p:nvSpPr>
        <p:spPr>
          <a:xfrm>
            <a:off x="6081823" y="1459555"/>
            <a:ext cx="6019683" cy="16722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 algn="ctr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altLang="ko-KR" sz="16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 슬기나 재능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사상 따위를</a:t>
            </a:r>
            <a:endParaRPr lang="en-US" altLang="ko-KR" sz="3200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  일깨워 주다</a:t>
            </a:r>
            <a:r>
              <a:rPr lang="en-US" altLang="ko-KR" sz="3200" dirty="0">
                <a:latin typeface="+mn-ea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634869-5706-4842-91B0-4D511FFF1FC6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9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24FFF510-65C0-46EE-B039-09FBEA698B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0A67BC-0609-44D6-910E-08787BEA4F5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A82299-3294-4FD7-BD58-042668EA4865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  <p:sp>
        <p:nvSpPr>
          <p:cNvPr id="4" name="Rectangle: Beveled 3">
            <a:extLst>
              <a:ext uri="{FF2B5EF4-FFF2-40B4-BE49-F238E27FC236}">
                <a16:creationId xmlns:a16="http://schemas.microsoft.com/office/drawing/2014/main" id="{2E87C024-0B55-4DE0-BD80-3CCEAFA86D79}"/>
              </a:ext>
            </a:extLst>
          </p:cNvPr>
          <p:cNvSpPr/>
          <p:nvPr/>
        </p:nvSpPr>
        <p:spPr>
          <a:xfrm>
            <a:off x="6675120" y="3271520"/>
            <a:ext cx="4795520" cy="2762937"/>
          </a:xfrm>
          <a:prstGeom prst="beve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신기술 </a:t>
            </a:r>
            <a:r>
              <a:rPr lang="ko-KR" altLang="en-US" sz="4000" b="1" dirty="0"/>
              <a:t>개발</a:t>
            </a:r>
            <a:endParaRPr lang="en-US" altLang="ko-KR" sz="4000" b="1" dirty="0"/>
          </a:p>
          <a:p>
            <a:pPr algn="ctr"/>
            <a:endParaRPr lang="en-US" altLang="ko-KR" sz="4000" dirty="0"/>
          </a:p>
          <a:p>
            <a:pPr algn="ctr"/>
            <a:r>
              <a:rPr lang="ko-KR" altLang="en-US" sz="4000" dirty="0"/>
              <a:t>창의력 </a:t>
            </a:r>
            <a:r>
              <a:rPr lang="ko-KR" altLang="en-US" sz="4000" b="1" dirty="0"/>
              <a:t>계발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674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8AD6E24A-8DC3-4787-8704-630A8FE4A29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29F739-A1EB-4D9B-A8AB-A2EB55EA33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96" t="12713" r="5901" b="20776"/>
          <a:stretch/>
        </p:blipFill>
        <p:spPr>
          <a:xfrm>
            <a:off x="-1" y="81280"/>
            <a:ext cx="12192000" cy="555752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AA2E6FC-207E-4831-8504-215BD9DA9C4D}"/>
              </a:ext>
            </a:extLst>
          </p:cNvPr>
          <p:cNvCxnSpPr/>
          <p:nvPr/>
        </p:nvCxnSpPr>
        <p:spPr>
          <a:xfrm>
            <a:off x="3566160" y="1818640"/>
            <a:ext cx="4419600" cy="29870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2B435AB-6CA6-4A75-BFC0-F4AA63E02A9A}"/>
              </a:ext>
            </a:extLst>
          </p:cNvPr>
          <p:cNvCxnSpPr>
            <a:cxnSpLocks/>
          </p:cNvCxnSpPr>
          <p:nvPr/>
        </p:nvCxnSpPr>
        <p:spPr>
          <a:xfrm flipV="1">
            <a:off x="3566160" y="2265680"/>
            <a:ext cx="4419600" cy="2946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570EE49-593E-48BD-A838-2952AFAB085F}"/>
              </a:ext>
            </a:extLst>
          </p:cNvPr>
          <p:cNvCxnSpPr>
            <a:cxnSpLocks/>
          </p:cNvCxnSpPr>
          <p:nvPr/>
        </p:nvCxnSpPr>
        <p:spPr>
          <a:xfrm>
            <a:off x="3566160" y="3180080"/>
            <a:ext cx="4419600" cy="3149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348340E-CDE9-4499-A435-7B13C2D780CD}"/>
              </a:ext>
            </a:extLst>
          </p:cNvPr>
          <p:cNvCxnSpPr>
            <a:cxnSpLocks/>
          </p:cNvCxnSpPr>
          <p:nvPr/>
        </p:nvCxnSpPr>
        <p:spPr>
          <a:xfrm>
            <a:off x="3566160" y="3889031"/>
            <a:ext cx="4338320" cy="9166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D85A209-E9A2-45B5-8B5E-3E5245C8F7BB}"/>
              </a:ext>
            </a:extLst>
          </p:cNvPr>
          <p:cNvCxnSpPr>
            <a:cxnSpLocks/>
          </p:cNvCxnSpPr>
          <p:nvPr/>
        </p:nvCxnSpPr>
        <p:spPr>
          <a:xfrm>
            <a:off x="3566160" y="4596275"/>
            <a:ext cx="4378960" cy="2844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AAD2A21-F6AB-4DFC-AA0C-ACF89539833D}"/>
              </a:ext>
            </a:extLst>
          </p:cNvPr>
          <p:cNvCxnSpPr>
            <a:cxnSpLocks/>
          </p:cNvCxnSpPr>
          <p:nvPr/>
        </p:nvCxnSpPr>
        <p:spPr>
          <a:xfrm flipV="1">
            <a:off x="3566160" y="2261725"/>
            <a:ext cx="4419600" cy="30448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987D1498-390F-4545-AB86-903CFA398F68}"/>
              </a:ext>
            </a:extLst>
          </p:cNvPr>
          <p:cNvSpPr/>
          <p:nvPr/>
        </p:nvSpPr>
        <p:spPr>
          <a:xfrm>
            <a:off x="9977120" y="1163320"/>
            <a:ext cx="2052320" cy="1717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워크북 </a:t>
            </a:r>
            <a:r>
              <a:rPr lang="en-US" altLang="ko-KR" sz="3200" b="1" dirty="0"/>
              <a:t>15</a:t>
            </a:r>
            <a:r>
              <a:rPr lang="ko-KR" altLang="en-US" sz="3200" b="1" dirty="0"/>
              <a:t>쪽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3467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4354472" y="958977"/>
            <a:ext cx="7685128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알렉스와 엄마가 냉장고를 사러 전자제품 가게에 갔어요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냉장고를 고를 때 무엇을 중요하게 생각할까요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3" y="4060828"/>
            <a:ext cx="9470537" cy="56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B050"/>
                </a:solidFill>
                <a:latin typeface="+mn-ea"/>
              </a:rPr>
              <a:t>에너지 효율 등급이 높은 제품을 어떻게 알 수 있어요</a:t>
            </a:r>
            <a:r>
              <a:rPr lang="en-US" altLang="ko-KR" sz="28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28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22" y="4726071"/>
            <a:ext cx="9470537" cy="56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에너지 등급이 높은 제품의 가격은 어때요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28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646521" y="4197609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07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34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86AD2D-96E9-4080-9CF6-CE8A218243EB}"/>
              </a:ext>
            </a:extLst>
          </p:cNvPr>
          <p:cNvSpPr txBox="1"/>
          <p:nvPr/>
        </p:nvSpPr>
        <p:spPr>
          <a:xfrm>
            <a:off x="596851" y="5350674"/>
            <a:ext cx="11579909" cy="625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C00000"/>
                </a:solidFill>
                <a:latin typeface="+mn-ea"/>
              </a:rPr>
              <a:t>발음에 주의하면서 읽어 보세요</a:t>
            </a:r>
            <a:r>
              <a:rPr lang="en-US" altLang="ko-KR" sz="2800" b="1" dirty="0">
                <a:solidFill>
                  <a:srgbClr val="C00000"/>
                </a:solidFill>
                <a:latin typeface="+mn-ea"/>
              </a:rPr>
              <a:t>: </a:t>
            </a:r>
            <a:r>
              <a:rPr lang="ko-KR" altLang="en-US" sz="3200" b="1" dirty="0">
                <a:latin typeface="+mn-ea"/>
              </a:rPr>
              <a:t>높잖니</a:t>
            </a:r>
            <a:r>
              <a:rPr lang="en-US" altLang="ko-KR" sz="3200" b="1" dirty="0">
                <a:latin typeface="+mn-ea"/>
              </a:rPr>
              <a:t>/</a:t>
            </a:r>
            <a:r>
              <a:rPr lang="ko-KR" altLang="en-US" sz="3200" b="1" dirty="0">
                <a:latin typeface="+mn-ea"/>
              </a:rPr>
              <a:t>붙어 있잖아</a:t>
            </a:r>
            <a:r>
              <a:rPr lang="en-US" altLang="ko-KR" sz="3200" b="1" dirty="0">
                <a:latin typeface="+mn-ea"/>
              </a:rPr>
              <a:t>/</a:t>
            </a:r>
            <a:r>
              <a:rPr lang="ko-KR" altLang="en-US" sz="3200" b="1" dirty="0">
                <a:latin typeface="+mn-ea"/>
              </a:rPr>
              <a:t>않으니만큼</a:t>
            </a:r>
            <a:endParaRPr lang="en-US" sz="2800" b="1" dirty="0"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DBF55C-2492-4FA9-B0CC-B1F2BE01E3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851" y="928094"/>
            <a:ext cx="3666618" cy="297201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4354472" y="2705621"/>
            <a:ext cx="714812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무엇을 기준으로 삼고 있는지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어떤 제품을 사려고 하는지 잘 들어 보세요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3" name="007">
            <a:hlinkClick r:id="" action="ppaction://media"/>
            <a:extLst>
              <a:ext uri="{FF2B5EF4-FFF2-40B4-BE49-F238E27FC236}">
                <a16:creationId xmlns:a16="http://schemas.microsoft.com/office/drawing/2014/main" id="{332AE57A-14ED-47A4-9FAC-B67CCC5455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91136" y="4197609"/>
            <a:ext cx="942630" cy="94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11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9" grpId="0"/>
      <p:bldP spid="1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5637</TotalTime>
  <Words>1782</Words>
  <Application>Microsoft Office PowerPoint</Application>
  <PresentationFormat>Widescreen</PresentationFormat>
  <Paragraphs>315</Paragraphs>
  <Slides>31</Slides>
  <Notes>23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hurme_no2-webfont</vt:lpstr>
      <vt:lpstr>Malgun Gothic</vt:lpstr>
      <vt:lpstr>Malgun Gothic</vt:lpstr>
      <vt:lpstr>Arial</vt:lpstr>
      <vt:lpstr>Calibri</vt:lpstr>
      <vt:lpstr>Wingdings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6-1</dc:title>
  <dc:creator>Grace Euna Ko</dc:creator>
  <cp:lastModifiedBy>Hyunkyu Yi</cp:lastModifiedBy>
  <cp:revision>412</cp:revision>
  <dcterms:created xsi:type="dcterms:W3CDTF">2020-04-18T22:55:50Z</dcterms:created>
  <dcterms:modified xsi:type="dcterms:W3CDTF">2020-06-08T01:20:58Z</dcterms:modified>
</cp:coreProperties>
</file>